
<file path=[Content_Types].xml><?xml version="1.0" encoding="utf-8"?>
<Types xmlns="http://schemas.openxmlformats.org/package/2006/content-types">
  <Default Extension="m4a" ContentType="audio/mp4"/>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8" r:id="rId31"/>
    <p:sldId id="289" r:id="rId32"/>
    <p:sldId id="290" r:id="rId33"/>
    <p:sldId id="291" r:id="rId34"/>
    <p:sldId id="292" r:id="rId35"/>
    <p:sldId id="293"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8516"/>
  </p:normalViewPr>
  <p:slideViewPr>
    <p:cSldViewPr snapToGrid="0">
      <p:cViewPr varScale="1">
        <p:scale>
          <a:sx n="42" d="100"/>
          <a:sy n="42" d="100"/>
        </p:scale>
        <p:origin x="164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CS1 course predicts success</a:t>
            </a:r>
          </a:p>
          <a:p>
            <a:r>
              <a:rPr lang="en-US" dirty="0"/>
              <a:t>In cs2 and other future computer science </a:t>
            </a:r>
            <a:r>
              <a:rPr lang="en-US" dirty="0" err="1"/>
              <a:t>endevours</a:t>
            </a:r>
            <a:endParaRPr lang="en-US" dirty="0"/>
          </a:p>
          <a:p>
            <a:r>
              <a:rPr lang="en-US" dirty="0"/>
              <a:t>As such want to investigate, why do many drop out and fail</a:t>
            </a:r>
          </a:p>
          <a:p>
            <a:r>
              <a:rPr lang="en-US" dirty="0"/>
              <a:t>Affective state has been heavily associated with cs1 as researchers describe students feeling an emotional turmoil while completing programming tasks</a:t>
            </a:r>
          </a:p>
          <a:p>
            <a:r>
              <a:rPr lang="en-US" dirty="0"/>
              <a:t>Students in cs1 </a:t>
            </a:r>
            <a:r>
              <a:rPr lang="en-US" i="1" dirty="0"/>
              <a:t>think </a:t>
            </a:r>
            <a:r>
              <a:rPr lang="en-US" i="0" dirty="0" err="1"/>
              <a:t>theyre</a:t>
            </a:r>
            <a:r>
              <a:rPr lang="en-US" i="0" dirty="0"/>
              <a:t> bad at programming, not always the case, leading to drop outs. </a:t>
            </a:r>
          </a:p>
          <a:p>
            <a:r>
              <a:rPr lang="en-US" i="0" dirty="0"/>
              <a:t>If they had knowledge of peers, would they still think </a:t>
            </a:r>
            <a:r>
              <a:rPr lang="en-US" i="0" dirty="0" err="1"/>
              <a:t>theyre</a:t>
            </a:r>
            <a:r>
              <a:rPr lang="en-US" i="0" dirty="0"/>
              <a:t> bad?</a:t>
            </a:r>
          </a:p>
          <a:p>
            <a:r>
              <a:rPr lang="en-US" i="0" dirty="0"/>
              <a:t>They should be able to decipher how they perform poorly affectively and if their emotional state regarding a lab is one of concern</a:t>
            </a:r>
            <a:endParaRPr lang="en-US" dirty="0"/>
          </a:p>
        </p:txBody>
      </p:sp>
    </p:spTree>
    <p:extLst>
      <p:ext uri="{BB962C8B-B14F-4D97-AF65-F5344CB8AC3E}">
        <p14:creationId xmlns:p14="http://schemas.microsoft.com/office/powerpoint/2010/main" val="1409996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Gain a more clear perspective on relative performance</a:t>
            </a:r>
          </a:p>
        </p:txBody>
      </p:sp>
    </p:spTree>
    <p:extLst>
      <p:ext uri="{BB962C8B-B14F-4D97-AF65-F5344CB8AC3E}">
        <p14:creationId xmlns:p14="http://schemas.microsoft.com/office/powerpoint/2010/main" val="379800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Novice programmers may not find it easy to compare themselves to peers as those most vocal in CS1 will be those with most experience</a:t>
            </a:r>
          </a:p>
          <a:p>
            <a:r>
              <a:rPr lang="en-US" dirty="0"/>
              <a:t>negative self assessment could be in the form of feeling demotivated after finding a lab hard</a:t>
            </a:r>
          </a:p>
          <a:p>
            <a:r>
              <a:rPr lang="en-US" dirty="0"/>
              <a:t>Relative affective state could allow students to self regulate and make valuable comparisons </a:t>
            </a:r>
          </a:p>
        </p:txBody>
      </p:sp>
    </p:spTree>
    <p:extLst>
      <p:ext uri="{BB962C8B-B14F-4D97-AF65-F5344CB8AC3E}">
        <p14:creationId xmlns:p14="http://schemas.microsoft.com/office/powerpoint/2010/main" val="100091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Only tutor based</a:t>
            </a:r>
          </a:p>
        </p:txBody>
      </p:sp>
    </p:spTree>
    <p:extLst>
      <p:ext uri="{BB962C8B-B14F-4D97-AF65-F5344CB8AC3E}">
        <p14:creationId xmlns:p14="http://schemas.microsoft.com/office/powerpoint/2010/main" val="273653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Sms</a:t>
            </a:r>
            <a:r>
              <a:rPr lang="en-US" dirty="0"/>
              <a:t> survey showed that mobile responses to a </a:t>
            </a:r>
            <a:r>
              <a:rPr lang="en-US" dirty="0" err="1"/>
              <a:t>sms</a:t>
            </a:r>
            <a:r>
              <a:rPr lang="en-US" dirty="0"/>
              <a:t> were received quickly as they were accessible from the mobile device</a:t>
            </a:r>
          </a:p>
        </p:txBody>
      </p:sp>
    </p:spTree>
    <p:extLst>
      <p:ext uri="{BB962C8B-B14F-4D97-AF65-F5344CB8AC3E}">
        <p14:creationId xmlns:p14="http://schemas.microsoft.com/office/powerpoint/2010/main" val="31578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 participants agreed or disagreed with statements about what was important to them in affective survey software</a:t>
            </a:r>
          </a:p>
        </p:txBody>
      </p:sp>
    </p:spTree>
    <p:extLst>
      <p:ext uri="{BB962C8B-B14F-4D97-AF65-F5344CB8AC3E}">
        <p14:creationId xmlns:p14="http://schemas.microsoft.com/office/powerpoint/2010/main" val="411538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4169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oumo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oumo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video" Target="../media/media19.mov"/><Relationship Id="rId2" Type="http://schemas.microsoft.com/office/2007/relationships/media" Target="../media/media19.mov"/><Relationship Id="rId1" Type="http://schemas.openxmlformats.org/officeDocument/2006/relationships/tags" Target="../tags/tag1.xml"/><Relationship Id="rId5" Type="http://schemas.openxmlformats.org/officeDocument/2006/relationships/image" Target="../media/image13.png"/><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video" Target="../media/media21.mov"/><Relationship Id="rId7" Type="http://schemas.openxmlformats.org/officeDocument/2006/relationships/image" Target="../media/image16.png"/><Relationship Id="rId2" Type="http://schemas.microsoft.com/office/2007/relationships/media" Target="../media/media21.mov"/><Relationship Id="rId1" Type="http://schemas.openxmlformats.org/officeDocument/2006/relationships/tags" Target="../tags/tag2.xml"/><Relationship Id="rId6" Type="http://schemas.openxmlformats.org/officeDocument/2006/relationships/slideLayout" Target="../slideLayouts/slideLayout4.xml"/><Relationship Id="rId5" Type="http://schemas.openxmlformats.org/officeDocument/2006/relationships/audio" Target="../media/media22.m4a"/><Relationship Id="rId4" Type="http://schemas.microsoft.com/office/2007/relationships/media"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video" Target="../media/media24.mov"/><Relationship Id="rId7" Type="http://schemas.openxmlformats.org/officeDocument/2006/relationships/image" Target="../media/image20.png"/><Relationship Id="rId2" Type="http://schemas.microsoft.com/office/2007/relationships/media" Target="../media/media24.mov"/><Relationship Id="rId1" Type="http://schemas.openxmlformats.org/officeDocument/2006/relationships/tags" Target="../tags/tag3.xml"/><Relationship Id="rId6" Type="http://schemas.openxmlformats.org/officeDocument/2006/relationships/slideLayout" Target="../slideLayouts/slideLayout4.xml"/><Relationship Id="rId5" Type="http://schemas.openxmlformats.org/officeDocument/2006/relationships/audio" Target="../media/media25.m4a"/><Relationship Id="rId4" Type="http://schemas.microsoft.com/office/2007/relationships/media" Target="../media/media25.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Investigating Students Affective States using Affective Survey Software"/>
          <p:cNvSpPr txBox="1">
            <a:spLocks noGrp="1"/>
          </p:cNvSpPr>
          <p:nvPr>
            <p:ph type="ctrTitle"/>
          </p:nvPr>
        </p:nvSpPr>
        <p:spPr>
          <a:prstGeom prst="rect">
            <a:avLst/>
          </a:prstGeom>
        </p:spPr>
        <p:txBody>
          <a:bodyPr/>
          <a:lstStyle>
            <a:lvl1pPr defTabSz="2365188">
              <a:defRPr sz="11252" spc="-225"/>
            </a:lvl1pPr>
          </a:lstStyle>
          <a:p>
            <a:r>
              <a:t>Investigating Students Affective States using Affective Survey Software</a:t>
            </a:r>
          </a:p>
        </p:txBody>
      </p:sp>
      <p:sp>
        <p:nvSpPr>
          <p:cNvPr id="152" name="Evie Stokes"/>
          <p:cNvSpPr txBox="1">
            <a:spLocks noGrp="1"/>
          </p:cNvSpPr>
          <p:nvPr>
            <p:ph type="subTitle" sz="quarter" idx="1"/>
          </p:nvPr>
        </p:nvSpPr>
        <p:spPr>
          <a:prstGeom prst="rect">
            <a:avLst/>
          </a:prstGeom>
        </p:spPr>
        <p:txBody>
          <a:bodyPr/>
          <a:lstStyle/>
          <a:p>
            <a:r>
              <a:t>Evie Stokes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Wireframes"/>
          <p:cNvSpPr txBox="1">
            <a:spLocks noGrp="1"/>
          </p:cNvSpPr>
          <p:nvPr>
            <p:ph type="title"/>
          </p:nvPr>
        </p:nvSpPr>
        <p:spPr>
          <a:prstGeom prst="rect">
            <a:avLst/>
          </a:prstGeom>
        </p:spPr>
        <p:txBody>
          <a:bodyPr/>
          <a:lstStyle/>
          <a:p>
            <a:r>
              <a:t>Wireframes</a:t>
            </a:r>
          </a:p>
        </p:txBody>
      </p:sp>
      <p:sp>
        <p:nvSpPr>
          <p:cNvPr id="186" name="Slide bullet text"/>
          <p:cNvSpPr txBox="1">
            <a:spLocks noGrp="1"/>
          </p:cNvSpPr>
          <p:nvPr>
            <p:ph type="body" idx="1"/>
          </p:nvPr>
        </p:nvSpPr>
        <p:spPr>
          <a:xfrm>
            <a:off x="1206499" y="3229542"/>
            <a:ext cx="21971001" cy="8256012"/>
          </a:xfrm>
          <a:prstGeom prst="rect">
            <a:avLst/>
          </a:prstGeom>
        </p:spPr>
        <p:txBody>
          <a:bodyPr/>
          <a:lstStyle/>
          <a:p>
            <a:endParaRPr/>
          </a:p>
        </p:txBody>
      </p:sp>
      <p:pic>
        <p:nvPicPr>
          <p:cNvPr id="187" name="Screenshot 2023-03-24 at 03.20.01.png" descr="Screenshot 2023-03-24 at 03.20.01.png"/>
          <p:cNvPicPr>
            <a:picLocks noChangeAspect="1"/>
          </p:cNvPicPr>
          <p:nvPr/>
        </p:nvPicPr>
        <p:blipFill>
          <a:blip r:embed="rId4"/>
          <a:stretch>
            <a:fillRect/>
          </a:stretch>
        </p:blipFill>
        <p:spPr>
          <a:xfrm>
            <a:off x="5001524" y="3719452"/>
            <a:ext cx="14380952" cy="7276191"/>
          </a:xfrm>
          <a:prstGeom prst="rect">
            <a:avLst/>
          </a:prstGeom>
          <a:ln w="12700">
            <a:miter lim="400000"/>
          </a:ln>
        </p:spPr>
      </p:pic>
      <p:pic>
        <p:nvPicPr>
          <p:cNvPr id="2" name="Audio 1">
            <a:hlinkClick r:id="" action="ppaction://media"/>
            <a:extLst>
              <a:ext uri="{FF2B5EF4-FFF2-40B4-BE49-F238E27FC236}">
                <a16:creationId xmlns:a16="http://schemas.microsoft.com/office/drawing/2014/main" id="{4257CE8E-4EB4-4AAD-A803-1B896E61F7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2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itemap"/>
          <p:cNvSpPr txBox="1">
            <a:spLocks noGrp="1"/>
          </p:cNvSpPr>
          <p:nvPr>
            <p:ph type="title"/>
          </p:nvPr>
        </p:nvSpPr>
        <p:spPr>
          <a:prstGeom prst="rect">
            <a:avLst/>
          </a:prstGeom>
        </p:spPr>
        <p:txBody>
          <a:bodyPr/>
          <a:lstStyle/>
          <a:p>
            <a:r>
              <a:t>Sitemap</a:t>
            </a:r>
          </a:p>
        </p:txBody>
      </p:sp>
      <p:sp>
        <p:nvSpPr>
          <p:cNvPr id="190" name="Slide Subtitle"/>
          <p:cNvSpPr txBox="1">
            <a:spLocks noGrp="1"/>
          </p:cNvSpPr>
          <p:nvPr>
            <p:ph type="body" idx="21"/>
          </p:nvPr>
        </p:nvSpPr>
        <p:spPr>
          <a:prstGeom prst="rect">
            <a:avLst/>
          </a:prstGeom>
        </p:spPr>
        <p:txBody>
          <a:bodyPr/>
          <a:lstStyle/>
          <a:p>
            <a:endParaRPr/>
          </a:p>
        </p:txBody>
      </p:sp>
      <p:sp>
        <p:nvSpPr>
          <p:cNvPr id="191" name="Slide bullet text"/>
          <p:cNvSpPr txBox="1">
            <a:spLocks noGrp="1"/>
          </p:cNvSpPr>
          <p:nvPr>
            <p:ph type="body" idx="1"/>
          </p:nvPr>
        </p:nvSpPr>
        <p:spPr>
          <a:prstGeom prst="rect">
            <a:avLst/>
          </a:prstGeom>
        </p:spPr>
        <p:txBody>
          <a:bodyPr/>
          <a:lstStyle/>
          <a:p>
            <a:endParaRPr/>
          </a:p>
        </p:txBody>
      </p:sp>
      <p:pic>
        <p:nvPicPr>
          <p:cNvPr id="192" name="Screenshot 2023-03-24 at 03.21.30.png" descr="Screenshot 2023-03-24 at 03.21.30.png"/>
          <p:cNvPicPr>
            <a:picLocks noChangeAspect="1"/>
          </p:cNvPicPr>
          <p:nvPr/>
        </p:nvPicPr>
        <p:blipFill>
          <a:blip r:embed="rId4"/>
          <a:stretch>
            <a:fillRect/>
          </a:stretch>
        </p:blipFill>
        <p:spPr>
          <a:xfrm>
            <a:off x="6066101" y="4064962"/>
            <a:ext cx="11239501" cy="8267701"/>
          </a:xfrm>
          <a:prstGeom prst="rect">
            <a:avLst/>
          </a:prstGeom>
          <a:ln w="12700">
            <a:miter lim="400000"/>
          </a:ln>
        </p:spPr>
      </p:pic>
      <p:pic>
        <p:nvPicPr>
          <p:cNvPr id="2" name="Audio 1">
            <a:hlinkClick r:id="" action="ppaction://media"/>
            <a:extLst>
              <a:ext uri="{FF2B5EF4-FFF2-40B4-BE49-F238E27FC236}">
                <a16:creationId xmlns:a16="http://schemas.microsoft.com/office/drawing/2014/main" id="{B3657FD5-4BFF-12C1-4867-9D1A3A8F0A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20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Activity Diagram"/>
          <p:cNvSpPr txBox="1">
            <a:spLocks noGrp="1"/>
          </p:cNvSpPr>
          <p:nvPr>
            <p:ph type="title"/>
          </p:nvPr>
        </p:nvSpPr>
        <p:spPr>
          <a:prstGeom prst="rect">
            <a:avLst/>
          </a:prstGeom>
        </p:spPr>
        <p:txBody>
          <a:bodyPr/>
          <a:lstStyle/>
          <a:p>
            <a:r>
              <a:t>Activity Diagram</a:t>
            </a:r>
          </a:p>
        </p:txBody>
      </p:sp>
      <p:sp>
        <p:nvSpPr>
          <p:cNvPr id="195" name="Slide Subtitle"/>
          <p:cNvSpPr txBox="1">
            <a:spLocks noGrp="1"/>
          </p:cNvSpPr>
          <p:nvPr>
            <p:ph type="body" idx="21"/>
          </p:nvPr>
        </p:nvSpPr>
        <p:spPr>
          <a:prstGeom prst="rect">
            <a:avLst/>
          </a:prstGeom>
        </p:spPr>
        <p:txBody>
          <a:bodyPr/>
          <a:lstStyle/>
          <a:p>
            <a:endParaRPr/>
          </a:p>
        </p:txBody>
      </p:sp>
      <p:sp>
        <p:nvSpPr>
          <p:cNvPr id="196" name="Slide bullet text"/>
          <p:cNvSpPr txBox="1">
            <a:spLocks noGrp="1"/>
          </p:cNvSpPr>
          <p:nvPr>
            <p:ph type="body" idx="1"/>
          </p:nvPr>
        </p:nvSpPr>
        <p:spPr>
          <a:prstGeom prst="rect">
            <a:avLst/>
          </a:prstGeom>
        </p:spPr>
        <p:txBody>
          <a:bodyPr/>
          <a:lstStyle/>
          <a:p>
            <a:endParaRPr/>
          </a:p>
        </p:txBody>
      </p:sp>
      <p:pic>
        <p:nvPicPr>
          <p:cNvPr id="197" name="Screenshot 2023-03-24 at 03.22.43.png" descr="Screenshot 2023-03-24 at 03.22.43.png"/>
          <p:cNvPicPr>
            <a:picLocks noChangeAspect="1"/>
          </p:cNvPicPr>
          <p:nvPr/>
        </p:nvPicPr>
        <p:blipFill>
          <a:blip r:embed="rId4"/>
          <a:stretch>
            <a:fillRect/>
          </a:stretch>
        </p:blipFill>
        <p:spPr>
          <a:xfrm>
            <a:off x="4896868" y="3828864"/>
            <a:ext cx="13145138" cy="8407903"/>
          </a:xfrm>
          <a:prstGeom prst="rect">
            <a:avLst/>
          </a:prstGeom>
          <a:ln w="12700">
            <a:miter lim="400000"/>
          </a:ln>
        </p:spPr>
      </p:pic>
      <p:pic>
        <p:nvPicPr>
          <p:cNvPr id="2" name="Audio 1">
            <a:hlinkClick r:id="" action="ppaction://media"/>
            <a:extLst>
              <a:ext uri="{FF2B5EF4-FFF2-40B4-BE49-F238E27FC236}">
                <a16:creationId xmlns:a16="http://schemas.microsoft.com/office/drawing/2014/main" id="{5DD85257-CB8F-BEA8-2029-F6594ED23C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1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Database design"/>
          <p:cNvSpPr txBox="1">
            <a:spLocks noGrp="1"/>
          </p:cNvSpPr>
          <p:nvPr>
            <p:ph type="title"/>
          </p:nvPr>
        </p:nvSpPr>
        <p:spPr>
          <a:prstGeom prst="rect">
            <a:avLst/>
          </a:prstGeom>
        </p:spPr>
        <p:txBody>
          <a:bodyPr/>
          <a:lstStyle/>
          <a:p>
            <a:r>
              <a:t>Database design</a:t>
            </a:r>
          </a:p>
        </p:txBody>
      </p:sp>
      <p:sp>
        <p:nvSpPr>
          <p:cNvPr id="200" name="Slide Subtitle"/>
          <p:cNvSpPr txBox="1">
            <a:spLocks noGrp="1"/>
          </p:cNvSpPr>
          <p:nvPr>
            <p:ph type="body" idx="21"/>
          </p:nvPr>
        </p:nvSpPr>
        <p:spPr>
          <a:prstGeom prst="rect">
            <a:avLst/>
          </a:prstGeom>
        </p:spPr>
        <p:txBody>
          <a:bodyPr/>
          <a:lstStyle/>
          <a:p>
            <a:endParaRPr/>
          </a:p>
        </p:txBody>
      </p:sp>
      <p:sp>
        <p:nvSpPr>
          <p:cNvPr id="201" name="Entity Relationship diagram used to present the relationships to configure in the back end database"/>
          <p:cNvSpPr txBox="1">
            <a:spLocks noGrp="1"/>
          </p:cNvSpPr>
          <p:nvPr>
            <p:ph type="body" idx="1"/>
          </p:nvPr>
        </p:nvSpPr>
        <p:spPr>
          <a:prstGeom prst="rect">
            <a:avLst/>
          </a:prstGeom>
        </p:spPr>
        <p:txBody>
          <a:bodyPr/>
          <a:lstStyle/>
          <a:p>
            <a:r>
              <a:t>Entity Relationship diagram used to present the relationships to configure in the back end database</a:t>
            </a:r>
          </a:p>
        </p:txBody>
      </p:sp>
      <p:pic>
        <p:nvPicPr>
          <p:cNvPr id="202" name="er_survey (1).png" descr="er_survey (1).png"/>
          <p:cNvPicPr>
            <a:picLocks noChangeAspect="1"/>
          </p:cNvPicPr>
          <p:nvPr/>
        </p:nvPicPr>
        <p:blipFill>
          <a:blip r:embed="rId4"/>
          <a:stretch>
            <a:fillRect/>
          </a:stretch>
        </p:blipFill>
        <p:spPr>
          <a:xfrm>
            <a:off x="16100405" y="5468182"/>
            <a:ext cx="6652144" cy="7220914"/>
          </a:xfrm>
          <a:prstGeom prst="rect">
            <a:avLst/>
          </a:prstGeom>
          <a:ln w="12700">
            <a:miter lim="400000"/>
          </a:ln>
        </p:spPr>
      </p:pic>
      <p:pic>
        <p:nvPicPr>
          <p:cNvPr id="2" name="Audio 1">
            <a:hlinkClick r:id="" action="ppaction://media"/>
            <a:extLst>
              <a:ext uri="{FF2B5EF4-FFF2-40B4-BE49-F238E27FC236}">
                <a16:creationId xmlns:a16="http://schemas.microsoft.com/office/drawing/2014/main" id="{F1E0E6C6-2249-498C-1658-0527E20D20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1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evelopment Process"/>
          <p:cNvSpPr txBox="1">
            <a:spLocks noGrp="1"/>
          </p:cNvSpPr>
          <p:nvPr>
            <p:ph type="title"/>
          </p:nvPr>
        </p:nvSpPr>
        <p:spPr>
          <a:prstGeom prst="rect">
            <a:avLst/>
          </a:prstGeom>
        </p:spPr>
        <p:txBody>
          <a:bodyPr/>
          <a:lstStyle/>
          <a:p>
            <a:r>
              <a:t>Development Process</a:t>
            </a:r>
          </a:p>
        </p:txBody>
      </p:sp>
      <p:sp>
        <p:nvSpPr>
          <p:cNvPr id="205" name="Slide Subtitle"/>
          <p:cNvSpPr txBox="1">
            <a:spLocks noGrp="1"/>
          </p:cNvSpPr>
          <p:nvPr>
            <p:ph type="body" idx="21"/>
          </p:nvPr>
        </p:nvSpPr>
        <p:spPr>
          <a:prstGeom prst="rect">
            <a:avLst/>
          </a:prstGeom>
        </p:spPr>
        <p:txBody>
          <a:bodyPr/>
          <a:lstStyle/>
          <a:p>
            <a:endParaRPr/>
          </a:p>
        </p:txBody>
      </p:sp>
      <p:sp>
        <p:nvSpPr>
          <p:cNvPr id="206" name="Waterfall technique…"/>
          <p:cNvSpPr txBox="1">
            <a:spLocks noGrp="1"/>
          </p:cNvSpPr>
          <p:nvPr>
            <p:ph type="body" idx="1"/>
          </p:nvPr>
        </p:nvSpPr>
        <p:spPr>
          <a:prstGeom prst="rect">
            <a:avLst/>
          </a:prstGeom>
        </p:spPr>
        <p:txBody>
          <a:bodyPr/>
          <a:lstStyle/>
          <a:p>
            <a:r>
              <a:t>Waterfall technique</a:t>
            </a:r>
          </a:p>
          <a:p>
            <a:r>
              <a:t>With manual testing</a:t>
            </a:r>
          </a:p>
          <a:p>
            <a:r>
              <a:t>With continuous integration</a:t>
            </a:r>
          </a:p>
          <a:p>
            <a:r>
              <a:t>Feature Branching</a:t>
            </a:r>
          </a:p>
          <a:p>
            <a:r>
              <a:t>Version control</a:t>
            </a:r>
          </a:p>
        </p:txBody>
      </p:sp>
      <p:pic>
        <p:nvPicPr>
          <p:cNvPr id="2" name="Audio 1">
            <a:hlinkClick r:id="" action="ppaction://media"/>
            <a:extLst>
              <a:ext uri="{FF2B5EF4-FFF2-40B4-BE49-F238E27FC236}">
                <a16:creationId xmlns:a16="http://schemas.microsoft.com/office/drawing/2014/main" id="{EC9FC6DE-9060-5C5E-2C9C-CF2E64A5F0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2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Implementation"/>
          <p:cNvSpPr txBox="1">
            <a:spLocks noGrp="1"/>
          </p:cNvSpPr>
          <p:nvPr>
            <p:ph type="title"/>
          </p:nvPr>
        </p:nvSpPr>
        <p:spPr>
          <a:prstGeom prst="rect">
            <a:avLst/>
          </a:prstGeom>
        </p:spPr>
        <p:txBody>
          <a:bodyPr/>
          <a:lstStyle/>
          <a:p>
            <a:r>
              <a:t>Implementation</a:t>
            </a:r>
          </a:p>
        </p:txBody>
      </p:sp>
      <p:sp>
        <p:nvSpPr>
          <p:cNvPr id="209" name="Front en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Front end</a:t>
            </a:r>
          </a:p>
        </p:txBody>
      </p:sp>
      <p:sp>
        <p:nvSpPr>
          <p:cNvPr id="210" name="Expo…"/>
          <p:cNvSpPr txBox="1">
            <a:spLocks noGrp="1"/>
          </p:cNvSpPr>
          <p:nvPr>
            <p:ph type="body" idx="1"/>
          </p:nvPr>
        </p:nvSpPr>
        <p:spPr>
          <a:prstGeom prst="rect">
            <a:avLst/>
          </a:prstGeom>
        </p:spPr>
        <p:txBody>
          <a:bodyPr/>
          <a:lstStyle/>
          <a:p>
            <a:r>
              <a:t>Expo</a:t>
            </a:r>
          </a:p>
          <a:p>
            <a:r>
              <a:t>React Native</a:t>
            </a:r>
          </a:p>
          <a:p>
            <a:r>
              <a:t>JavaScript</a:t>
            </a:r>
          </a:p>
        </p:txBody>
      </p:sp>
      <p:pic>
        <p:nvPicPr>
          <p:cNvPr id="2" name="Audio 1">
            <a:hlinkClick r:id="" action="ppaction://media"/>
            <a:extLst>
              <a:ext uri="{FF2B5EF4-FFF2-40B4-BE49-F238E27FC236}">
                <a16:creationId xmlns:a16="http://schemas.microsoft.com/office/drawing/2014/main" id="{CB4F4B61-CF6E-9DA4-ABE7-BF43458F9B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1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Implementation"/>
          <p:cNvSpPr txBox="1">
            <a:spLocks noGrp="1"/>
          </p:cNvSpPr>
          <p:nvPr>
            <p:ph type="title"/>
          </p:nvPr>
        </p:nvSpPr>
        <p:spPr>
          <a:prstGeom prst="rect">
            <a:avLst/>
          </a:prstGeom>
        </p:spPr>
        <p:txBody>
          <a:bodyPr/>
          <a:lstStyle/>
          <a:p>
            <a:r>
              <a:t>Implementation</a:t>
            </a:r>
          </a:p>
        </p:txBody>
      </p:sp>
      <p:sp>
        <p:nvSpPr>
          <p:cNvPr id="213" name="Backen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Backend</a:t>
            </a:r>
          </a:p>
        </p:txBody>
      </p:sp>
      <p:sp>
        <p:nvSpPr>
          <p:cNvPr id="214" name="Django…"/>
          <p:cNvSpPr txBox="1">
            <a:spLocks noGrp="1"/>
          </p:cNvSpPr>
          <p:nvPr>
            <p:ph type="body" idx="1"/>
          </p:nvPr>
        </p:nvSpPr>
        <p:spPr>
          <a:prstGeom prst="rect">
            <a:avLst/>
          </a:prstGeom>
        </p:spPr>
        <p:txBody>
          <a:bodyPr/>
          <a:lstStyle/>
          <a:p>
            <a:r>
              <a:t>Django</a:t>
            </a:r>
          </a:p>
          <a:p>
            <a:r>
              <a:t>Django REST framework</a:t>
            </a:r>
          </a:p>
        </p:txBody>
      </p:sp>
      <p:pic>
        <p:nvPicPr>
          <p:cNvPr id="2" name="Audio 1">
            <a:hlinkClick r:id="" action="ppaction://media"/>
            <a:extLst>
              <a:ext uri="{FF2B5EF4-FFF2-40B4-BE49-F238E27FC236}">
                <a16:creationId xmlns:a16="http://schemas.microsoft.com/office/drawing/2014/main" id="{12ED8E37-6461-E35A-1071-351F7444B5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2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JWTokens"/>
          <p:cNvSpPr txBox="1">
            <a:spLocks noGrp="1"/>
          </p:cNvSpPr>
          <p:nvPr>
            <p:ph type="title"/>
          </p:nvPr>
        </p:nvSpPr>
        <p:spPr>
          <a:prstGeom prst="rect">
            <a:avLst/>
          </a:prstGeom>
        </p:spPr>
        <p:txBody>
          <a:bodyPr/>
          <a:lstStyle/>
          <a:p>
            <a:r>
              <a:t>JWTokens</a:t>
            </a:r>
          </a:p>
        </p:txBody>
      </p:sp>
      <p:sp>
        <p:nvSpPr>
          <p:cNvPr id="217" name="Slide Subtitle"/>
          <p:cNvSpPr txBox="1">
            <a:spLocks noGrp="1"/>
          </p:cNvSpPr>
          <p:nvPr>
            <p:ph type="body" idx="21"/>
          </p:nvPr>
        </p:nvSpPr>
        <p:spPr>
          <a:prstGeom prst="rect">
            <a:avLst/>
          </a:prstGeom>
        </p:spPr>
        <p:txBody>
          <a:bodyPr/>
          <a:lstStyle/>
          <a:p>
            <a:endParaRPr/>
          </a:p>
        </p:txBody>
      </p:sp>
      <p:sp>
        <p:nvSpPr>
          <p:cNvPr id="218" name="Used to authenticate user requests made to Djano REST endpoints"/>
          <p:cNvSpPr txBox="1">
            <a:spLocks noGrp="1"/>
          </p:cNvSpPr>
          <p:nvPr>
            <p:ph type="body" idx="1"/>
          </p:nvPr>
        </p:nvSpPr>
        <p:spPr>
          <a:prstGeom prst="rect">
            <a:avLst/>
          </a:prstGeom>
        </p:spPr>
        <p:txBody>
          <a:bodyPr/>
          <a:lstStyle/>
          <a:p>
            <a:r>
              <a:t>Used to authenticate user requests made to Djano REST endpoints</a:t>
            </a:r>
          </a:p>
        </p:txBody>
      </p:sp>
      <p:pic>
        <p:nvPicPr>
          <p:cNvPr id="2" name="Audio 1">
            <a:hlinkClick r:id="" action="ppaction://media"/>
            <a:extLst>
              <a:ext uri="{FF2B5EF4-FFF2-40B4-BE49-F238E27FC236}">
                <a16:creationId xmlns:a16="http://schemas.microsoft.com/office/drawing/2014/main" id="{31B636CF-1126-97E7-DE06-B29073AB1C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2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Django models"/>
          <p:cNvSpPr txBox="1">
            <a:spLocks noGrp="1"/>
          </p:cNvSpPr>
          <p:nvPr>
            <p:ph type="title"/>
          </p:nvPr>
        </p:nvSpPr>
        <p:spPr>
          <a:prstGeom prst="rect">
            <a:avLst/>
          </a:prstGeom>
        </p:spPr>
        <p:txBody>
          <a:bodyPr/>
          <a:lstStyle/>
          <a:p>
            <a:r>
              <a:t>Django models</a:t>
            </a:r>
          </a:p>
        </p:txBody>
      </p:sp>
      <p:sp>
        <p:nvSpPr>
          <p:cNvPr id="221" name="Slide Subtitle"/>
          <p:cNvSpPr txBox="1">
            <a:spLocks noGrp="1"/>
          </p:cNvSpPr>
          <p:nvPr>
            <p:ph type="body" idx="21"/>
          </p:nvPr>
        </p:nvSpPr>
        <p:spPr>
          <a:prstGeom prst="rect">
            <a:avLst/>
          </a:prstGeom>
        </p:spPr>
        <p:txBody>
          <a:bodyPr/>
          <a:lstStyle/>
          <a:p>
            <a:endParaRPr/>
          </a:p>
        </p:txBody>
      </p:sp>
      <p:sp>
        <p:nvSpPr>
          <p:cNvPr id="222" name="ORM features…"/>
          <p:cNvSpPr txBox="1">
            <a:spLocks noGrp="1"/>
          </p:cNvSpPr>
          <p:nvPr>
            <p:ph type="body" idx="1"/>
          </p:nvPr>
        </p:nvSpPr>
        <p:spPr>
          <a:prstGeom prst="rect">
            <a:avLst/>
          </a:prstGeom>
        </p:spPr>
        <p:txBody>
          <a:bodyPr/>
          <a:lstStyle/>
          <a:p>
            <a:r>
              <a:t>ORM features</a:t>
            </a:r>
          </a:p>
          <a:p>
            <a:r>
              <a:t>Relationships between objects made it easy to perform tasks such as finding a students associated risks</a:t>
            </a:r>
          </a:p>
        </p:txBody>
      </p:sp>
      <p:pic>
        <p:nvPicPr>
          <p:cNvPr id="2" name="Audio 1">
            <a:hlinkClick r:id="" action="ppaction://media"/>
            <a:extLst>
              <a:ext uri="{FF2B5EF4-FFF2-40B4-BE49-F238E27FC236}">
                <a16:creationId xmlns:a16="http://schemas.microsoft.com/office/drawing/2014/main" id="{F0A0B909-4AA0-AA97-6A1E-6CF1F75794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2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FlatList implementation of the 2D grid"/>
          <p:cNvSpPr txBox="1">
            <a:spLocks noGrp="1"/>
          </p:cNvSpPr>
          <p:nvPr>
            <p:ph type="title"/>
          </p:nvPr>
        </p:nvSpPr>
        <p:spPr>
          <a:prstGeom prst="rect">
            <a:avLst/>
          </a:prstGeom>
        </p:spPr>
        <p:txBody>
          <a:bodyPr/>
          <a:lstStyle/>
          <a:p>
            <a:r>
              <a:t>FlatList implementation of the 2D grid</a:t>
            </a:r>
          </a:p>
        </p:txBody>
      </p:sp>
      <p:sp>
        <p:nvSpPr>
          <p:cNvPr id="225" name="Slide Subtitle"/>
          <p:cNvSpPr txBox="1">
            <a:spLocks noGrp="1"/>
          </p:cNvSpPr>
          <p:nvPr>
            <p:ph type="body" idx="21"/>
          </p:nvPr>
        </p:nvSpPr>
        <p:spPr>
          <a:prstGeom prst="rect">
            <a:avLst/>
          </a:prstGeom>
        </p:spPr>
        <p:txBody>
          <a:bodyPr/>
          <a:lstStyle/>
          <a:p>
            <a:endParaRPr/>
          </a:p>
        </p:txBody>
      </p:sp>
      <p:sp>
        <p:nvSpPr>
          <p:cNvPr id="226" name="Slide bullet text"/>
          <p:cNvSpPr txBox="1">
            <a:spLocks noGrp="1"/>
          </p:cNvSpPr>
          <p:nvPr>
            <p:ph type="body" idx="1"/>
          </p:nvPr>
        </p:nvSpPr>
        <p:spPr>
          <a:prstGeom prst="rect">
            <a:avLst/>
          </a:prstGeom>
        </p:spPr>
        <p:txBody>
          <a:bodyPr/>
          <a:lstStyle/>
          <a:p>
            <a:endParaRPr/>
          </a:p>
        </p:txBody>
      </p:sp>
      <p:pic>
        <p:nvPicPr>
          <p:cNvPr id="227" name="Screenshot 2023-03-24 at 10.00.25.png" descr="Screenshot 2023-03-24 at 10.00.25.png"/>
          <p:cNvPicPr>
            <a:picLocks noChangeAspect="1"/>
          </p:cNvPicPr>
          <p:nvPr/>
        </p:nvPicPr>
        <p:blipFill>
          <a:blip r:embed="rId4"/>
          <a:stretch>
            <a:fillRect/>
          </a:stretch>
        </p:blipFill>
        <p:spPr>
          <a:xfrm>
            <a:off x="3881608" y="4652642"/>
            <a:ext cx="8713858" cy="7026315"/>
          </a:xfrm>
          <a:prstGeom prst="rect">
            <a:avLst/>
          </a:prstGeom>
          <a:ln w="12700">
            <a:miter lim="400000"/>
          </a:ln>
        </p:spPr>
      </p:pic>
      <p:pic>
        <p:nvPicPr>
          <p:cNvPr id="228" name="Screenshot 2023-03-24 at 10.01.59.png" descr="Screenshot 2023-03-24 at 10.01.59.png"/>
          <p:cNvPicPr>
            <a:picLocks noChangeAspect="1"/>
          </p:cNvPicPr>
          <p:nvPr/>
        </p:nvPicPr>
        <p:blipFill>
          <a:blip r:embed="rId5"/>
          <a:stretch>
            <a:fillRect/>
          </a:stretch>
        </p:blipFill>
        <p:spPr>
          <a:xfrm>
            <a:off x="14272152" y="3330065"/>
            <a:ext cx="4568013" cy="9671469"/>
          </a:xfrm>
          <a:prstGeom prst="rect">
            <a:avLst/>
          </a:prstGeom>
          <a:ln w="12700">
            <a:miter lim="400000"/>
          </a:ln>
        </p:spPr>
      </p:pic>
      <p:pic>
        <p:nvPicPr>
          <p:cNvPr id="2" name="Audio 1">
            <a:hlinkClick r:id="" action="ppaction://media"/>
            <a:extLst>
              <a:ext uri="{FF2B5EF4-FFF2-40B4-BE49-F238E27FC236}">
                <a16:creationId xmlns:a16="http://schemas.microsoft.com/office/drawing/2014/main" id="{BE83DBD4-D30B-B0C5-F4FD-1042E070BA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355300" y="12687300"/>
            <a:ext cx="812800" cy="812800"/>
          </a:xfrm>
          <a:prstGeom prst="rect">
            <a:avLst/>
          </a:prstGeom>
        </p:spPr>
      </p:pic>
    </p:spTree>
  </p:cSld>
  <p:clrMapOvr>
    <a:masterClrMapping/>
  </p:clrMapOvr>
  <p:transition spd="med" advTm="20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roject Motivations"/>
          <p:cNvSpPr txBox="1">
            <a:spLocks noGrp="1"/>
          </p:cNvSpPr>
          <p:nvPr>
            <p:ph type="title"/>
          </p:nvPr>
        </p:nvSpPr>
        <p:spPr>
          <a:prstGeom prst="rect">
            <a:avLst/>
          </a:prstGeom>
        </p:spPr>
        <p:txBody>
          <a:bodyPr/>
          <a:lstStyle/>
          <a:p>
            <a:r>
              <a:t>Project Motivations</a:t>
            </a:r>
          </a:p>
        </p:txBody>
      </p:sp>
      <p:sp>
        <p:nvSpPr>
          <p:cNvPr id="155" name="The Computer Science 1 (CS1) course is critical for success in computer science at the university level…"/>
          <p:cNvSpPr txBox="1">
            <a:spLocks noGrp="1"/>
          </p:cNvSpPr>
          <p:nvPr>
            <p:ph type="body" idx="1"/>
          </p:nvPr>
        </p:nvSpPr>
        <p:spPr>
          <a:prstGeom prst="rect">
            <a:avLst/>
          </a:prstGeom>
        </p:spPr>
        <p:txBody>
          <a:bodyPr>
            <a:normAutofit lnSpcReduction="10000"/>
          </a:bodyPr>
          <a:lstStyle/>
          <a:p>
            <a:pPr marL="573023" indent="-573023" defTabSz="2292038">
              <a:spcBef>
                <a:spcPts val="4200"/>
              </a:spcBef>
              <a:defRPr sz="4512"/>
            </a:pPr>
            <a:r>
              <a:rPr dirty="0"/>
              <a:t>The Computer Science 1 (CS1) course is critical for success in computer science at the university level</a:t>
            </a:r>
          </a:p>
          <a:p>
            <a:pPr marL="573023" indent="-573023" defTabSz="2292038">
              <a:spcBef>
                <a:spcPts val="4200"/>
              </a:spcBef>
              <a:defRPr sz="4512"/>
            </a:pPr>
            <a:r>
              <a:rPr dirty="0"/>
              <a:t>Affective state, which refers to an individual's emotional state, has been explored as a potential predictor of performance in CS1.</a:t>
            </a:r>
          </a:p>
          <a:p>
            <a:pPr marL="573023" indent="-573023" defTabSz="2292038">
              <a:spcBef>
                <a:spcPts val="4200"/>
              </a:spcBef>
              <a:defRPr sz="4512"/>
            </a:pPr>
            <a:r>
              <a:rPr dirty="0"/>
              <a:t>Peers play a considerable role in the individuals opinion of how they are performing in CS1</a:t>
            </a:r>
          </a:p>
          <a:p>
            <a:pPr marL="573023" indent="-573023" defTabSz="2292038">
              <a:spcBef>
                <a:spcPts val="4200"/>
              </a:spcBef>
              <a:defRPr sz="4512"/>
            </a:pPr>
            <a:r>
              <a:rPr dirty="0"/>
              <a:t>The momentary nature of affective states can make their measurement challenging.</a:t>
            </a:r>
          </a:p>
          <a:p>
            <a:pPr marL="573023" indent="-573023" defTabSz="2292038">
              <a:spcBef>
                <a:spcPts val="4200"/>
              </a:spcBef>
              <a:defRPr sz="4512"/>
            </a:pPr>
            <a:r>
              <a:rPr dirty="0"/>
              <a:t>Survey software should be developed to allow students to be introspective and identify their emotional experiences </a:t>
            </a:r>
          </a:p>
        </p:txBody>
      </p:sp>
      <p:pic>
        <p:nvPicPr>
          <p:cNvPr id="2" name="Audio 1">
            <a:hlinkClick r:id="" action="ppaction://media"/>
            <a:extLst>
              <a:ext uri="{FF2B5EF4-FFF2-40B4-BE49-F238E27FC236}">
                <a16:creationId xmlns:a16="http://schemas.microsoft.com/office/drawing/2014/main" id="{13396F98-48C0-4897-048A-73FB1670A2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14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Demo"/>
          <p:cNvSpPr txBox="1">
            <a:spLocks noGrp="1"/>
          </p:cNvSpPr>
          <p:nvPr>
            <p:ph type="title"/>
          </p:nvPr>
        </p:nvSpPr>
        <p:spPr>
          <a:prstGeom prst="rect">
            <a:avLst/>
          </a:prstGeom>
        </p:spPr>
        <p:txBody>
          <a:bodyPr/>
          <a:lstStyle/>
          <a:p>
            <a:r>
              <a:t>Demo</a:t>
            </a:r>
          </a:p>
        </p:txBody>
      </p:sp>
      <p:sp>
        <p:nvSpPr>
          <p:cNvPr id="231" name="Demo of surve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Demo of survey </a:t>
            </a:r>
          </a:p>
        </p:txBody>
      </p:sp>
      <p:sp>
        <p:nvSpPr>
          <p:cNvPr id="232" name="Slide bullet text"/>
          <p:cNvSpPr txBox="1">
            <a:spLocks noGrp="1"/>
          </p:cNvSpPr>
          <p:nvPr>
            <p:ph type="body" idx="1"/>
          </p:nvPr>
        </p:nvSpPr>
        <p:spPr>
          <a:prstGeom prst="rect">
            <a:avLst/>
          </a:prstGeom>
        </p:spPr>
        <p:txBody>
          <a:bodyPr/>
          <a:lstStyle/>
          <a:p>
            <a:endParaRPr/>
          </a:p>
        </p:txBody>
      </p:sp>
      <p:pic>
        <p:nvPicPr>
          <p:cNvPr id="233" name="RPReplay_Final1679443041.MOV" descr="RPReplay_Final1679443041.MOV"/>
          <p:cNvPicPr>
            <a:picLocks/>
          </p:cNvPicPr>
          <p:nvPr>
            <a:videoFile r:link="rId3"/>
            <p:extLst>
              <p:ext uri="{DAA4B4D4-6D71-4841-9C94-3DE7FCFB9230}">
                <p14:media xmlns:p14="http://schemas.microsoft.com/office/powerpoint/2010/main" r:embed="rId2"/>
              </p:ext>
            </p:extLst>
          </p:nvPr>
        </p:nvPicPr>
        <p:blipFill>
          <a:blip r:embed="rId5"/>
          <a:stretch>
            <a:fillRect/>
          </a:stretch>
        </p:blipFill>
        <p:spPr>
          <a:xfrm>
            <a:off x="9432325" y="891136"/>
            <a:ext cx="5519350" cy="11933728"/>
          </a:xfrm>
          <a:prstGeom prst="rect">
            <a:avLst/>
          </a:prstGeom>
          <a:ln w="12700">
            <a:miter lim="400000"/>
          </a:ln>
        </p:spPr>
      </p:pic>
    </p:spTree>
    <p:custDataLst>
      <p:tags r:id="rId1"/>
    </p:custData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65" fill="hold"/>
                                        <p:tgtEl>
                                          <p:spTgt spid="2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3"/>
                </p:tgtEl>
              </p:cMediaNode>
            </p:video>
            <p:seq concurrent="1" prevAc="none" nextAc="seek">
              <p:cTn id="8" restart="whenNotActive" fill="hold" evtFilter="cancelBubble" nodeType="interactiveSeq">
                <p:stCondLst>
                  <p:cond evt="onClick" delay="0">
                    <p:tgtEl>
                      <p:spTgt spid="2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3"/>
                                        </p:tgtEl>
                                      </p:cBhvr>
                                    </p:cmd>
                                  </p:childTnLst>
                                </p:cTn>
                              </p:par>
                            </p:childTnLst>
                          </p:cTn>
                        </p:par>
                      </p:childTnLst>
                    </p:cTn>
                  </p:par>
                </p:childTnLst>
              </p:cTn>
              <p:nextCondLst>
                <p:cond evt="onClick" delay="0">
                  <p:tgtEl>
                    <p:spTgt spid="23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Displaying Risks"/>
          <p:cNvSpPr txBox="1">
            <a:spLocks noGrp="1"/>
          </p:cNvSpPr>
          <p:nvPr>
            <p:ph type="title"/>
          </p:nvPr>
        </p:nvSpPr>
        <p:spPr>
          <a:prstGeom prst="rect">
            <a:avLst/>
          </a:prstGeom>
        </p:spPr>
        <p:txBody>
          <a:bodyPr/>
          <a:lstStyle/>
          <a:p>
            <a:r>
              <a:t>Displaying Risks</a:t>
            </a:r>
          </a:p>
        </p:txBody>
      </p:sp>
      <p:sp>
        <p:nvSpPr>
          <p:cNvPr id="236" name="Slide Subtitle"/>
          <p:cNvSpPr txBox="1">
            <a:spLocks noGrp="1"/>
          </p:cNvSpPr>
          <p:nvPr>
            <p:ph type="body" idx="21"/>
          </p:nvPr>
        </p:nvSpPr>
        <p:spPr>
          <a:prstGeom prst="rect">
            <a:avLst/>
          </a:prstGeom>
        </p:spPr>
        <p:txBody>
          <a:bodyPr/>
          <a:lstStyle/>
          <a:p>
            <a:endParaRPr/>
          </a:p>
        </p:txBody>
      </p:sp>
      <p:sp>
        <p:nvSpPr>
          <p:cNvPr id="237" name="Slide bullet text"/>
          <p:cNvSpPr txBox="1">
            <a:spLocks noGrp="1"/>
          </p:cNvSpPr>
          <p:nvPr>
            <p:ph type="body" idx="1"/>
          </p:nvPr>
        </p:nvSpPr>
        <p:spPr>
          <a:prstGeom prst="rect">
            <a:avLst/>
          </a:prstGeom>
        </p:spPr>
        <p:txBody>
          <a:bodyPr/>
          <a:lstStyle/>
          <a:p>
            <a:endParaRPr/>
          </a:p>
        </p:txBody>
      </p:sp>
      <p:pic>
        <p:nvPicPr>
          <p:cNvPr id="238" name="Screenshot 2023-03-24 at 10.03.05.png" descr="Screenshot 2023-03-24 at 10.03.05.png"/>
          <p:cNvPicPr>
            <a:picLocks noChangeAspect="1"/>
          </p:cNvPicPr>
          <p:nvPr/>
        </p:nvPicPr>
        <p:blipFill>
          <a:blip r:embed="rId4"/>
          <a:stretch>
            <a:fillRect/>
          </a:stretch>
        </p:blipFill>
        <p:spPr>
          <a:xfrm>
            <a:off x="11262141" y="3519723"/>
            <a:ext cx="12056690" cy="6676554"/>
          </a:xfrm>
          <a:prstGeom prst="rect">
            <a:avLst/>
          </a:prstGeom>
          <a:ln w="12700">
            <a:miter lim="400000"/>
          </a:ln>
        </p:spPr>
      </p:pic>
      <p:pic>
        <p:nvPicPr>
          <p:cNvPr id="239" name="Screenshot 2023-03-24 at 10.04.37.png" descr="Screenshot 2023-03-24 at 10.04.37.png"/>
          <p:cNvPicPr>
            <a:picLocks noChangeAspect="1"/>
          </p:cNvPicPr>
          <p:nvPr/>
        </p:nvPicPr>
        <p:blipFill>
          <a:blip r:embed="rId5"/>
          <a:stretch>
            <a:fillRect/>
          </a:stretch>
        </p:blipFill>
        <p:spPr>
          <a:xfrm>
            <a:off x="451715" y="4229148"/>
            <a:ext cx="10973546" cy="5257704"/>
          </a:xfrm>
          <a:prstGeom prst="rect">
            <a:avLst/>
          </a:prstGeom>
          <a:ln w="12700">
            <a:miter lim="400000"/>
          </a:ln>
        </p:spPr>
      </p:pic>
      <p:pic>
        <p:nvPicPr>
          <p:cNvPr id="2" name="Audio 1">
            <a:hlinkClick r:id="" action="ppaction://media"/>
            <a:extLst>
              <a:ext uri="{FF2B5EF4-FFF2-40B4-BE49-F238E27FC236}">
                <a16:creationId xmlns:a16="http://schemas.microsoft.com/office/drawing/2014/main" id="{5DCE6514-D767-06DE-1524-871D93F9D7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355300" y="12687300"/>
            <a:ext cx="812800" cy="812800"/>
          </a:xfrm>
          <a:prstGeom prst="rect">
            <a:avLst/>
          </a:prstGeom>
        </p:spPr>
      </p:pic>
    </p:spTree>
  </p:cSld>
  <p:clrMapOvr>
    <a:masterClrMapping/>
  </p:clrMapOvr>
  <p:transition spd="med" advTm="1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Demo"/>
          <p:cNvSpPr txBox="1">
            <a:spLocks noGrp="1"/>
          </p:cNvSpPr>
          <p:nvPr>
            <p:ph type="title"/>
          </p:nvPr>
        </p:nvSpPr>
        <p:spPr>
          <a:prstGeom prst="rect">
            <a:avLst/>
          </a:prstGeom>
        </p:spPr>
        <p:txBody>
          <a:bodyPr/>
          <a:lstStyle/>
          <a:p>
            <a:r>
              <a:t>Demo</a:t>
            </a:r>
          </a:p>
        </p:txBody>
      </p:sp>
      <p:sp>
        <p:nvSpPr>
          <p:cNvPr id="242" name="Risk Displa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Risk Display</a:t>
            </a:r>
          </a:p>
        </p:txBody>
      </p:sp>
      <p:sp>
        <p:nvSpPr>
          <p:cNvPr id="243" name="Slide bullet text"/>
          <p:cNvSpPr txBox="1">
            <a:spLocks noGrp="1"/>
          </p:cNvSpPr>
          <p:nvPr>
            <p:ph type="body" idx="1"/>
          </p:nvPr>
        </p:nvSpPr>
        <p:spPr>
          <a:prstGeom prst="rect">
            <a:avLst/>
          </a:prstGeom>
        </p:spPr>
        <p:txBody>
          <a:bodyPr/>
          <a:lstStyle/>
          <a:p>
            <a:endParaRPr/>
          </a:p>
        </p:txBody>
      </p:sp>
      <p:pic>
        <p:nvPicPr>
          <p:cNvPr id="244" name="RPReplay_Final1679443041 2.mov" descr="RPReplay_Final1679443041 2.mov"/>
          <p:cNvPicPr>
            <a:picLocks/>
          </p:cNvPicPr>
          <p:nvPr>
            <a:videoFile r:link="rId3"/>
            <p:extLst>
              <p:ext uri="{DAA4B4D4-6D71-4841-9C94-3DE7FCFB9230}">
                <p14:media xmlns:p14="http://schemas.microsoft.com/office/powerpoint/2010/main" r:embed="rId2"/>
              </p:ext>
            </p:extLst>
          </p:nvPr>
        </p:nvPicPr>
        <p:blipFill>
          <a:blip r:embed="rId7"/>
          <a:stretch>
            <a:fillRect/>
          </a:stretch>
        </p:blipFill>
        <p:spPr>
          <a:xfrm>
            <a:off x="9216507" y="424502"/>
            <a:ext cx="5950986" cy="12866996"/>
          </a:xfrm>
          <a:prstGeom prst="rect">
            <a:avLst/>
          </a:prstGeom>
          <a:ln w="12700">
            <a:miter lim="400000"/>
          </a:ln>
        </p:spPr>
      </p:pic>
      <p:pic>
        <p:nvPicPr>
          <p:cNvPr id="2" name="Audio 1">
            <a:hlinkClick r:id="" action="ppaction://media"/>
            <a:extLst>
              <a:ext uri="{FF2B5EF4-FFF2-40B4-BE49-F238E27FC236}">
                <a16:creationId xmlns:a16="http://schemas.microsoft.com/office/drawing/2014/main" id="{357378F8-1BB9-01BE-7C2E-5BE5086531CE}"/>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23355300" y="12687300"/>
            <a:ext cx="812800" cy="812800"/>
          </a:xfrm>
          <a:prstGeom prst="rect">
            <a:avLst/>
          </a:prstGeom>
        </p:spPr>
      </p:pic>
    </p:spTree>
    <p:custDataLst>
      <p:tags r:id="rId1"/>
    </p:custDataLst>
  </p:cSld>
  <p:clrMapOvr>
    <a:masterClrMapping/>
  </p:clrMapOvr>
  <p:transition spd="med" advTm="384"/>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361" fill="hold"/>
                                        <p:tgtEl>
                                          <p:spTgt spid="2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244"/>
                </p:tgtEl>
              </p:cMediaNode>
            </p:video>
            <p:seq concurrent="1" prevAc="none" nextAc="seek">
              <p:cTn id="12" restart="whenNotActive" fill="hold" evtFilter="cancelBubble" nodeType="interactiveSeq">
                <p:stCondLst>
                  <p:cond evt="onClick" delay="0">
                    <p:tgtEl>
                      <p:spTgt spid="24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44"/>
                                        </p:tgtEl>
                                      </p:cBhvr>
                                    </p:cmd>
                                  </p:childTnLst>
                                </p:cTn>
                              </p:par>
                            </p:childTnLst>
                          </p:cTn>
                        </p:par>
                      </p:childTnLst>
                    </p:cTn>
                  </p:par>
                </p:childTnLst>
              </p:cTn>
              <p:nextCondLst>
                <p:cond evt="onClick" delay="0">
                  <p:tgtEl>
                    <p:spTgt spid="244"/>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80" objId="244"/>
        <p14:stopEvt time="359" objId="244"/>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Flagging Students"/>
          <p:cNvSpPr txBox="1">
            <a:spLocks noGrp="1"/>
          </p:cNvSpPr>
          <p:nvPr>
            <p:ph type="title"/>
          </p:nvPr>
        </p:nvSpPr>
        <p:spPr>
          <a:prstGeom prst="rect">
            <a:avLst/>
          </a:prstGeom>
        </p:spPr>
        <p:txBody>
          <a:bodyPr/>
          <a:lstStyle/>
          <a:p>
            <a:r>
              <a:t>Flagging Students</a:t>
            </a:r>
          </a:p>
        </p:txBody>
      </p:sp>
      <p:sp>
        <p:nvSpPr>
          <p:cNvPr id="247" name="Automaticall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Automatically</a:t>
            </a:r>
          </a:p>
        </p:txBody>
      </p:sp>
      <p:sp>
        <p:nvSpPr>
          <p:cNvPr id="248" name="Slide bullet text"/>
          <p:cNvSpPr txBox="1">
            <a:spLocks noGrp="1"/>
          </p:cNvSpPr>
          <p:nvPr>
            <p:ph type="body" idx="1"/>
          </p:nvPr>
        </p:nvSpPr>
        <p:spPr>
          <a:prstGeom prst="rect">
            <a:avLst/>
          </a:prstGeom>
        </p:spPr>
        <p:txBody>
          <a:bodyPr/>
          <a:lstStyle/>
          <a:p>
            <a:endParaRPr/>
          </a:p>
        </p:txBody>
      </p:sp>
      <p:pic>
        <p:nvPicPr>
          <p:cNvPr id="249" name="Screenshot 2023-03-24 at 10.10.28.png" descr="Screenshot 2023-03-24 at 10.10.28.png"/>
          <p:cNvPicPr>
            <a:picLocks noChangeAspect="1"/>
          </p:cNvPicPr>
          <p:nvPr/>
        </p:nvPicPr>
        <p:blipFill>
          <a:blip r:embed="rId4"/>
          <a:stretch>
            <a:fillRect/>
          </a:stretch>
        </p:blipFill>
        <p:spPr>
          <a:xfrm>
            <a:off x="1115285" y="6152595"/>
            <a:ext cx="11709920" cy="4447830"/>
          </a:xfrm>
          <a:prstGeom prst="rect">
            <a:avLst/>
          </a:prstGeom>
          <a:ln w="12700">
            <a:miter lim="400000"/>
          </a:ln>
        </p:spPr>
      </p:pic>
      <p:pic>
        <p:nvPicPr>
          <p:cNvPr id="250" name="lab_risks.png" descr="lab_risks.png"/>
          <p:cNvPicPr>
            <a:picLocks noChangeAspect="1"/>
          </p:cNvPicPr>
          <p:nvPr/>
        </p:nvPicPr>
        <p:blipFill>
          <a:blip r:embed="rId5"/>
          <a:stretch>
            <a:fillRect/>
          </a:stretch>
        </p:blipFill>
        <p:spPr>
          <a:xfrm>
            <a:off x="15809574" y="8084808"/>
            <a:ext cx="3340101" cy="4521201"/>
          </a:xfrm>
          <a:prstGeom prst="rect">
            <a:avLst/>
          </a:prstGeom>
          <a:ln w="12700">
            <a:miter lim="400000"/>
          </a:ln>
        </p:spPr>
      </p:pic>
      <p:pic>
        <p:nvPicPr>
          <p:cNvPr id="251" name="Screenshot 2023-03-24 at 10.13.18.png" descr="Screenshot 2023-03-24 at 10.13.18.png"/>
          <p:cNvPicPr>
            <a:picLocks noChangeAspect="1"/>
          </p:cNvPicPr>
          <p:nvPr/>
        </p:nvPicPr>
        <p:blipFill>
          <a:blip r:embed="rId6"/>
          <a:stretch>
            <a:fillRect/>
          </a:stretch>
        </p:blipFill>
        <p:spPr>
          <a:xfrm>
            <a:off x="16751941" y="4277811"/>
            <a:ext cx="5555648" cy="2836928"/>
          </a:xfrm>
          <a:prstGeom prst="rect">
            <a:avLst/>
          </a:prstGeom>
          <a:ln w="12700">
            <a:miter lim="400000"/>
          </a:ln>
        </p:spPr>
      </p:pic>
      <p:pic>
        <p:nvPicPr>
          <p:cNvPr id="2" name="Audio 1">
            <a:hlinkClick r:id="" action="ppaction://media"/>
            <a:extLst>
              <a:ext uri="{FF2B5EF4-FFF2-40B4-BE49-F238E27FC236}">
                <a16:creationId xmlns:a16="http://schemas.microsoft.com/office/drawing/2014/main" id="{F495E75B-4A03-0F9B-A43D-C32007E392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355300" y="12687300"/>
            <a:ext cx="812800" cy="812800"/>
          </a:xfrm>
          <a:prstGeom prst="rect">
            <a:avLst/>
          </a:prstGeom>
        </p:spPr>
      </p:pic>
    </p:spTree>
  </p:cSld>
  <p:clrMapOvr>
    <a:masterClrMapping/>
  </p:clrMapOvr>
  <p:transition spd="med" advTm="1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emo"/>
          <p:cNvSpPr txBox="1">
            <a:spLocks noGrp="1"/>
          </p:cNvSpPr>
          <p:nvPr>
            <p:ph type="title"/>
          </p:nvPr>
        </p:nvSpPr>
        <p:spPr>
          <a:prstGeom prst="rect">
            <a:avLst/>
          </a:prstGeom>
        </p:spPr>
        <p:txBody>
          <a:bodyPr/>
          <a:lstStyle/>
          <a:p>
            <a:r>
              <a:t>Demo</a:t>
            </a:r>
          </a:p>
        </p:txBody>
      </p:sp>
      <p:sp>
        <p:nvSpPr>
          <p:cNvPr id="254" name="Slide Subtitle"/>
          <p:cNvSpPr txBox="1">
            <a:spLocks noGrp="1"/>
          </p:cNvSpPr>
          <p:nvPr>
            <p:ph type="body" idx="21"/>
          </p:nvPr>
        </p:nvSpPr>
        <p:spPr>
          <a:prstGeom prst="rect">
            <a:avLst/>
          </a:prstGeom>
        </p:spPr>
        <p:txBody>
          <a:bodyPr/>
          <a:lstStyle/>
          <a:p>
            <a:endParaRPr/>
          </a:p>
        </p:txBody>
      </p:sp>
      <p:sp>
        <p:nvSpPr>
          <p:cNvPr id="255" name="Slide bullet text"/>
          <p:cNvSpPr txBox="1">
            <a:spLocks noGrp="1"/>
          </p:cNvSpPr>
          <p:nvPr>
            <p:ph type="body" idx="1"/>
          </p:nvPr>
        </p:nvSpPr>
        <p:spPr>
          <a:prstGeom prst="rect">
            <a:avLst/>
          </a:prstGeom>
        </p:spPr>
        <p:txBody>
          <a:bodyPr/>
          <a:lstStyle/>
          <a:p>
            <a:endParaRPr/>
          </a:p>
        </p:txBody>
      </p:sp>
      <p:pic>
        <p:nvPicPr>
          <p:cNvPr id="256" name="RPReplay_Final1679445097.MOV" descr="RPReplay_Final1679445097.MOV"/>
          <p:cNvPicPr>
            <a:picLocks/>
          </p:cNvPicPr>
          <p:nvPr>
            <a:videoFile r:link="rId3"/>
            <p:extLst>
              <p:ext uri="{DAA4B4D4-6D71-4841-9C94-3DE7FCFB9230}">
                <p14:media xmlns:p14="http://schemas.microsoft.com/office/powerpoint/2010/main" r:embed="rId2"/>
              </p:ext>
            </p:extLst>
          </p:nvPr>
        </p:nvPicPr>
        <p:blipFill>
          <a:blip r:embed="rId7"/>
          <a:stretch>
            <a:fillRect/>
          </a:stretch>
        </p:blipFill>
        <p:spPr>
          <a:xfrm>
            <a:off x="8641581" y="-1"/>
            <a:ext cx="6343651" cy="13716001"/>
          </a:xfrm>
          <a:prstGeom prst="rect">
            <a:avLst/>
          </a:prstGeom>
          <a:ln w="12700">
            <a:miter lim="400000"/>
          </a:ln>
        </p:spPr>
      </p:pic>
      <p:pic>
        <p:nvPicPr>
          <p:cNvPr id="2" name="Audio 1">
            <a:hlinkClick r:id="" action="ppaction://media"/>
            <a:extLst>
              <a:ext uri="{FF2B5EF4-FFF2-40B4-BE49-F238E27FC236}">
                <a16:creationId xmlns:a16="http://schemas.microsoft.com/office/drawing/2014/main" id="{E54F5B2C-E977-F8E3-3205-1A7AE71A1DC4}"/>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23355300" y="12687300"/>
            <a:ext cx="812800" cy="812800"/>
          </a:xfrm>
          <a:prstGeom prst="rect">
            <a:avLst/>
          </a:prstGeom>
        </p:spPr>
      </p:pic>
    </p:spTree>
    <p:custDataLst>
      <p:tags r:id="rId1"/>
    </p:custDataLst>
  </p:cSld>
  <p:clrMapOvr>
    <a:masterClrMapping/>
  </p:clrMapOvr>
  <p:transition spd="med" advTm="469"/>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473" fill="hold"/>
                                        <p:tgtEl>
                                          <p:spTgt spid="25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256"/>
                </p:tgtEl>
              </p:cMediaNode>
            </p:video>
            <p:seq concurrent="1" prevAc="none" nextAc="seek">
              <p:cTn id="12" restart="whenNotActive" fill="hold" evtFilter="cancelBubble" nodeType="interactiveSeq">
                <p:stCondLst>
                  <p:cond evt="onClick" delay="0">
                    <p:tgtEl>
                      <p:spTgt spid="25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56"/>
                                        </p:tgtEl>
                                      </p:cBhvr>
                                    </p:cmd>
                                  </p:childTnLst>
                                </p:cTn>
                              </p:par>
                            </p:childTnLst>
                          </p:cTn>
                        </p:par>
                      </p:childTnLst>
                    </p:cTn>
                  </p:par>
                </p:childTnLst>
              </p:cTn>
              <p:nextCondLst>
                <p:cond evt="onClick" delay="0">
                  <p:tgtEl>
                    <p:spTgt spid="256"/>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08" objId="256"/>
        <p14:stopEvt time="407" objId="256"/>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Notifications"/>
          <p:cNvSpPr txBox="1">
            <a:spLocks noGrp="1"/>
          </p:cNvSpPr>
          <p:nvPr>
            <p:ph type="title"/>
          </p:nvPr>
        </p:nvSpPr>
        <p:spPr>
          <a:prstGeom prst="rect">
            <a:avLst/>
          </a:prstGeom>
        </p:spPr>
        <p:txBody>
          <a:bodyPr/>
          <a:lstStyle/>
          <a:p>
            <a:r>
              <a:t>Notifications</a:t>
            </a:r>
          </a:p>
        </p:txBody>
      </p:sp>
      <p:sp>
        <p:nvSpPr>
          <p:cNvPr id="259" name="Slide Subtitle"/>
          <p:cNvSpPr txBox="1">
            <a:spLocks noGrp="1"/>
          </p:cNvSpPr>
          <p:nvPr>
            <p:ph type="body" idx="21"/>
          </p:nvPr>
        </p:nvSpPr>
        <p:spPr>
          <a:prstGeom prst="rect">
            <a:avLst/>
          </a:prstGeom>
        </p:spPr>
        <p:txBody>
          <a:bodyPr/>
          <a:lstStyle/>
          <a:p>
            <a:endParaRPr/>
          </a:p>
        </p:txBody>
      </p:sp>
      <p:sp>
        <p:nvSpPr>
          <p:cNvPr id="260" name="Used to inform tutor of messages…"/>
          <p:cNvSpPr txBox="1">
            <a:spLocks noGrp="1"/>
          </p:cNvSpPr>
          <p:nvPr>
            <p:ph type="body" idx="1"/>
          </p:nvPr>
        </p:nvSpPr>
        <p:spPr>
          <a:prstGeom prst="rect">
            <a:avLst/>
          </a:prstGeom>
        </p:spPr>
        <p:txBody>
          <a:bodyPr/>
          <a:lstStyle/>
          <a:p>
            <a:r>
              <a:t>Used to inform tutor of messages</a:t>
            </a:r>
          </a:p>
          <a:p>
            <a:r>
              <a:t>Pilot implementation</a:t>
            </a:r>
          </a:p>
        </p:txBody>
      </p:sp>
      <p:pic>
        <p:nvPicPr>
          <p:cNvPr id="261" name="Screenshot 2023-03-24 at 10.21.01.png" descr="Screenshot 2023-03-24 at 10.21.01.png"/>
          <p:cNvPicPr>
            <a:picLocks noChangeAspect="1"/>
          </p:cNvPicPr>
          <p:nvPr/>
        </p:nvPicPr>
        <p:blipFill>
          <a:blip r:embed="rId4"/>
          <a:stretch>
            <a:fillRect/>
          </a:stretch>
        </p:blipFill>
        <p:spPr>
          <a:xfrm>
            <a:off x="14052888" y="3912173"/>
            <a:ext cx="6591573" cy="2249820"/>
          </a:xfrm>
          <a:prstGeom prst="rect">
            <a:avLst/>
          </a:prstGeom>
          <a:ln w="12700">
            <a:miter lim="400000"/>
          </a:ln>
        </p:spPr>
      </p:pic>
      <p:pic>
        <p:nvPicPr>
          <p:cNvPr id="2" name="Audio 1">
            <a:hlinkClick r:id="" action="ppaction://media"/>
            <a:extLst>
              <a:ext uri="{FF2B5EF4-FFF2-40B4-BE49-F238E27FC236}">
                <a16:creationId xmlns:a16="http://schemas.microsoft.com/office/drawing/2014/main" id="{822B907D-9D03-2124-F5AE-5E0CF3BE93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1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Manual Testing"/>
          <p:cNvSpPr txBox="1">
            <a:spLocks noGrp="1"/>
          </p:cNvSpPr>
          <p:nvPr>
            <p:ph type="title"/>
          </p:nvPr>
        </p:nvSpPr>
        <p:spPr>
          <a:prstGeom prst="rect">
            <a:avLst/>
          </a:prstGeom>
        </p:spPr>
        <p:txBody>
          <a:bodyPr/>
          <a:lstStyle/>
          <a:p>
            <a:r>
              <a:t>Manual Testing</a:t>
            </a:r>
          </a:p>
        </p:txBody>
      </p:sp>
      <p:sp>
        <p:nvSpPr>
          <p:cNvPr id="264" name="Slide Subtitle"/>
          <p:cNvSpPr txBox="1">
            <a:spLocks noGrp="1"/>
          </p:cNvSpPr>
          <p:nvPr>
            <p:ph type="body" idx="21"/>
          </p:nvPr>
        </p:nvSpPr>
        <p:spPr>
          <a:prstGeom prst="rect">
            <a:avLst/>
          </a:prstGeom>
        </p:spPr>
        <p:txBody>
          <a:bodyPr/>
          <a:lstStyle/>
          <a:p>
            <a:endParaRPr/>
          </a:p>
        </p:txBody>
      </p:sp>
      <p:sp>
        <p:nvSpPr>
          <p:cNvPr id="265" name="Django Testing…"/>
          <p:cNvSpPr txBox="1">
            <a:spLocks noGrp="1"/>
          </p:cNvSpPr>
          <p:nvPr>
            <p:ph type="body" idx="1"/>
          </p:nvPr>
        </p:nvSpPr>
        <p:spPr>
          <a:prstGeom prst="rect">
            <a:avLst/>
          </a:prstGeom>
        </p:spPr>
        <p:txBody>
          <a:bodyPr/>
          <a:lstStyle/>
          <a:p>
            <a:r>
              <a:t>Django Testing</a:t>
            </a:r>
          </a:p>
          <a:p>
            <a:r>
              <a:t>Jest Testing</a:t>
            </a:r>
          </a:p>
        </p:txBody>
      </p:sp>
      <p:pic>
        <p:nvPicPr>
          <p:cNvPr id="2" name="Audio 1">
            <a:hlinkClick r:id="" action="ppaction://media"/>
            <a:extLst>
              <a:ext uri="{FF2B5EF4-FFF2-40B4-BE49-F238E27FC236}">
                <a16:creationId xmlns:a16="http://schemas.microsoft.com/office/drawing/2014/main" id="{30DBE5F7-5362-CAAB-9A51-9BB29746EE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20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Evaluation"/>
          <p:cNvSpPr txBox="1">
            <a:spLocks noGrp="1"/>
          </p:cNvSpPr>
          <p:nvPr>
            <p:ph type="title"/>
          </p:nvPr>
        </p:nvSpPr>
        <p:spPr>
          <a:prstGeom prst="rect">
            <a:avLst/>
          </a:prstGeom>
        </p:spPr>
        <p:txBody>
          <a:bodyPr/>
          <a:lstStyle/>
          <a:p>
            <a:r>
              <a:t>Evaluation</a:t>
            </a:r>
          </a:p>
        </p:txBody>
      </p:sp>
      <p:sp>
        <p:nvSpPr>
          <p:cNvPr id="272" name="Slide Subtitle"/>
          <p:cNvSpPr txBox="1">
            <a:spLocks noGrp="1"/>
          </p:cNvSpPr>
          <p:nvPr>
            <p:ph type="body" idx="21"/>
          </p:nvPr>
        </p:nvSpPr>
        <p:spPr>
          <a:prstGeom prst="rect">
            <a:avLst/>
          </a:prstGeom>
        </p:spPr>
        <p:txBody>
          <a:bodyPr/>
          <a:lstStyle/>
          <a:p>
            <a:endParaRPr/>
          </a:p>
        </p:txBody>
      </p:sp>
      <p:sp>
        <p:nvSpPr>
          <p:cNvPr id="273" name="2 Experiments were carried out to evaluate the system usability and iFeel’s ability as affective survey software for CS1 students"/>
          <p:cNvSpPr txBox="1">
            <a:spLocks noGrp="1"/>
          </p:cNvSpPr>
          <p:nvPr>
            <p:ph type="body" idx="1"/>
          </p:nvPr>
        </p:nvSpPr>
        <p:spPr>
          <a:prstGeom prst="rect">
            <a:avLst/>
          </a:prstGeom>
        </p:spPr>
        <p:txBody>
          <a:bodyPr/>
          <a:lstStyle/>
          <a:p>
            <a:r>
              <a:t> 2 Experiments were carried out to evaluate the system usability and iFeel’s ability as affective survey software for CS1 students</a:t>
            </a:r>
          </a:p>
        </p:txBody>
      </p:sp>
      <p:pic>
        <p:nvPicPr>
          <p:cNvPr id="2" name="Audio 1">
            <a:hlinkClick r:id="" action="ppaction://media"/>
            <a:extLst>
              <a:ext uri="{FF2B5EF4-FFF2-40B4-BE49-F238E27FC236}">
                <a16:creationId xmlns:a16="http://schemas.microsoft.com/office/drawing/2014/main" id="{4F2711FF-16B3-FFFC-3642-4E8371D544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2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Evaluation"/>
          <p:cNvSpPr txBox="1">
            <a:spLocks noGrp="1"/>
          </p:cNvSpPr>
          <p:nvPr>
            <p:ph type="title"/>
          </p:nvPr>
        </p:nvSpPr>
        <p:spPr>
          <a:prstGeom prst="rect">
            <a:avLst/>
          </a:prstGeom>
        </p:spPr>
        <p:txBody>
          <a:bodyPr/>
          <a:lstStyle/>
          <a:p>
            <a:r>
              <a:t>Evaluation</a:t>
            </a:r>
          </a:p>
        </p:txBody>
      </p:sp>
      <p:sp>
        <p:nvSpPr>
          <p:cNvPr id="276" name="Slide Subtitle"/>
          <p:cNvSpPr txBox="1">
            <a:spLocks noGrp="1"/>
          </p:cNvSpPr>
          <p:nvPr>
            <p:ph type="body" idx="21"/>
          </p:nvPr>
        </p:nvSpPr>
        <p:spPr>
          <a:prstGeom prst="rect">
            <a:avLst/>
          </a:prstGeom>
        </p:spPr>
        <p:txBody>
          <a:bodyPr/>
          <a:lstStyle/>
          <a:p>
            <a:endParaRPr/>
          </a:p>
        </p:txBody>
      </p:sp>
      <p:sp>
        <p:nvSpPr>
          <p:cNvPr id="277" name="Demonstration survey…"/>
          <p:cNvSpPr txBox="1">
            <a:spLocks noGrp="1"/>
          </p:cNvSpPr>
          <p:nvPr>
            <p:ph type="body" idx="1"/>
          </p:nvPr>
        </p:nvSpPr>
        <p:spPr>
          <a:prstGeom prst="rect">
            <a:avLst/>
          </a:prstGeom>
        </p:spPr>
        <p:txBody>
          <a:bodyPr/>
          <a:lstStyle/>
          <a:p>
            <a:pPr lvl="1"/>
            <a:r>
              <a:rPr dirty="0"/>
              <a:t>Demonstration survey</a:t>
            </a:r>
            <a:endParaRPr lang="en-GB" dirty="0"/>
          </a:p>
          <a:p>
            <a:pPr lvl="2"/>
            <a:r>
              <a:rPr lang="en-GB" dirty="0"/>
              <a:t>The participants were asked to watch videos of a demonstrator completing the same tasks, split into tutor and student</a:t>
            </a:r>
          </a:p>
          <a:p>
            <a:pPr lvl="2"/>
            <a:r>
              <a:rPr lang="en-GB" dirty="0"/>
              <a:t>The videos would take a total of 5 minutes to complete</a:t>
            </a:r>
            <a:endParaRPr dirty="0"/>
          </a:p>
          <a:p>
            <a:pPr lvl="1"/>
            <a:r>
              <a:rPr dirty="0"/>
              <a:t>Scenario testing survey</a:t>
            </a:r>
            <a:endParaRPr lang="en-GB" dirty="0"/>
          </a:p>
          <a:p>
            <a:pPr lvl="2"/>
            <a:r>
              <a:rPr lang="en-GB" dirty="0"/>
              <a:t>Participants asked to complete tasks and report a completed, could not complete or other status regarding the task at hand</a:t>
            </a:r>
          </a:p>
          <a:p>
            <a:pPr marL="1219200" lvl="2" indent="0">
              <a:buNone/>
            </a:pPr>
            <a:endParaRPr dirty="0"/>
          </a:p>
        </p:txBody>
      </p:sp>
      <p:pic>
        <p:nvPicPr>
          <p:cNvPr id="2" name="Audio 1">
            <a:hlinkClick r:id="" action="ppaction://media"/>
            <a:extLst>
              <a:ext uri="{FF2B5EF4-FFF2-40B4-BE49-F238E27FC236}">
                <a16:creationId xmlns:a16="http://schemas.microsoft.com/office/drawing/2014/main" id="{33BB65F8-54EB-4554-CFEA-1994342E35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2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asks"/>
          <p:cNvSpPr txBox="1">
            <a:spLocks noGrp="1"/>
          </p:cNvSpPr>
          <p:nvPr>
            <p:ph type="title"/>
          </p:nvPr>
        </p:nvSpPr>
        <p:spPr>
          <a:prstGeom prst="rect">
            <a:avLst/>
          </a:prstGeom>
        </p:spPr>
        <p:txBody>
          <a:bodyPr/>
          <a:lstStyle/>
          <a:p>
            <a:r>
              <a:t>Tasks</a:t>
            </a:r>
          </a:p>
        </p:txBody>
      </p:sp>
      <p:sp>
        <p:nvSpPr>
          <p:cNvPr id="280" name="Exampl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Examples</a:t>
            </a:r>
          </a:p>
        </p:txBody>
      </p:sp>
      <p:sp>
        <p:nvSpPr>
          <p:cNvPr id="281" name="Navigate to courses, then choose course &quot;Introduction to Computational Thinking&quot; and go to a lab that has already been completed…"/>
          <p:cNvSpPr txBox="1">
            <a:spLocks noGrp="1"/>
          </p:cNvSpPr>
          <p:nvPr>
            <p:ph type="body" idx="1"/>
          </p:nvPr>
        </p:nvSpPr>
        <p:spPr>
          <a:prstGeom prst="rect">
            <a:avLst/>
          </a:prstGeom>
        </p:spPr>
        <p:txBody>
          <a:bodyPr/>
          <a:lstStyle/>
          <a:p>
            <a:r>
              <a:t>Navigate to courses, then choose course "Introduction to Computational Thinking" and go to a lab that has already been completed </a:t>
            </a:r>
          </a:p>
          <a:p>
            <a:r>
              <a:t>Click the student feedback and view it</a:t>
            </a:r>
          </a:p>
          <a:p>
            <a:r>
              <a:t> Click the tutor feedback and view it</a:t>
            </a:r>
          </a:p>
          <a:p>
            <a:r>
              <a:t>If there is a help link listed for "online resources" for this survey, click the button to follow the link</a:t>
            </a:r>
          </a:p>
        </p:txBody>
      </p:sp>
      <p:pic>
        <p:nvPicPr>
          <p:cNvPr id="2" name="Audio 1">
            <a:hlinkClick r:id="" action="ppaction://media"/>
            <a:extLst>
              <a:ext uri="{FF2B5EF4-FFF2-40B4-BE49-F238E27FC236}">
                <a16:creationId xmlns:a16="http://schemas.microsoft.com/office/drawing/2014/main" id="{FC8D0C8C-674A-4999-072A-949DFEC59F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1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Aims"/>
          <p:cNvSpPr txBox="1">
            <a:spLocks noGrp="1"/>
          </p:cNvSpPr>
          <p:nvPr>
            <p:ph type="title"/>
          </p:nvPr>
        </p:nvSpPr>
        <p:spPr>
          <a:prstGeom prst="rect">
            <a:avLst/>
          </a:prstGeom>
        </p:spPr>
        <p:txBody>
          <a:bodyPr/>
          <a:lstStyle/>
          <a:p>
            <a:r>
              <a:t>Aims</a:t>
            </a:r>
          </a:p>
        </p:txBody>
      </p:sp>
      <p:sp>
        <p:nvSpPr>
          <p:cNvPr id="158" name="To create an application, iFeel which would survey student emotions in momentary bursts…"/>
          <p:cNvSpPr txBox="1">
            <a:spLocks noGrp="1"/>
          </p:cNvSpPr>
          <p:nvPr>
            <p:ph type="body" idx="1"/>
          </p:nvPr>
        </p:nvSpPr>
        <p:spPr>
          <a:prstGeom prst="rect">
            <a:avLst/>
          </a:prstGeom>
        </p:spPr>
        <p:txBody>
          <a:bodyPr/>
          <a:lstStyle/>
          <a:p>
            <a:r>
              <a:rPr dirty="0"/>
              <a:t>To create an application, </a:t>
            </a:r>
            <a:r>
              <a:rPr dirty="0" err="1"/>
              <a:t>iFeel</a:t>
            </a:r>
            <a:r>
              <a:rPr dirty="0"/>
              <a:t> which would survey student emotions </a:t>
            </a:r>
            <a:r>
              <a:rPr lang="en-GB" dirty="0"/>
              <a:t>after labs</a:t>
            </a:r>
            <a:endParaRPr dirty="0"/>
          </a:p>
          <a:p>
            <a:r>
              <a:rPr dirty="0"/>
              <a:t>Offer comparisons with other students and tutors expectations</a:t>
            </a:r>
          </a:p>
          <a:p>
            <a:r>
              <a:rPr dirty="0"/>
              <a:t>Open dialogue between students and tutors</a:t>
            </a:r>
          </a:p>
        </p:txBody>
      </p:sp>
      <p:pic>
        <p:nvPicPr>
          <p:cNvPr id="159" name="icon.png" descr="icon.png"/>
          <p:cNvPicPr>
            <a:picLocks noChangeAspect="1"/>
          </p:cNvPicPr>
          <p:nvPr/>
        </p:nvPicPr>
        <p:blipFill>
          <a:blip r:embed="rId5"/>
          <a:stretch>
            <a:fillRect/>
          </a:stretch>
        </p:blipFill>
        <p:spPr>
          <a:xfrm>
            <a:off x="19676169" y="447929"/>
            <a:ext cx="3043123" cy="3043123"/>
          </a:xfrm>
          <a:prstGeom prst="rect">
            <a:avLst/>
          </a:prstGeom>
          <a:ln w="12700">
            <a:miter lim="400000"/>
          </a:ln>
        </p:spPr>
      </p:pic>
      <p:pic>
        <p:nvPicPr>
          <p:cNvPr id="2" name="Audio 1">
            <a:hlinkClick r:id="" action="ppaction://media"/>
            <a:extLst>
              <a:ext uri="{FF2B5EF4-FFF2-40B4-BE49-F238E27FC236}">
                <a16:creationId xmlns:a16="http://schemas.microsoft.com/office/drawing/2014/main" id="{5F9B21C8-251C-FFDA-5ED0-6D3FBE7B7A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355300" y="12687300"/>
            <a:ext cx="812800" cy="812800"/>
          </a:xfrm>
          <a:prstGeom prst="rect">
            <a:avLst/>
          </a:prstGeom>
        </p:spPr>
      </p:pic>
    </p:spTree>
  </p:cSld>
  <p:clrMapOvr>
    <a:masterClrMapping/>
  </p:clrMapOvr>
  <p:transition spd="med" advTm="2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Questions"/>
          <p:cNvSpPr txBox="1">
            <a:spLocks noGrp="1"/>
          </p:cNvSpPr>
          <p:nvPr>
            <p:ph type="title"/>
          </p:nvPr>
        </p:nvSpPr>
        <p:spPr>
          <a:prstGeom prst="rect">
            <a:avLst/>
          </a:prstGeom>
        </p:spPr>
        <p:txBody>
          <a:bodyPr/>
          <a:lstStyle/>
          <a:p>
            <a:r>
              <a:t>Questions</a:t>
            </a:r>
          </a:p>
        </p:txBody>
      </p:sp>
      <p:sp>
        <p:nvSpPr>
          <p:cNvPr id="292" name="Slide Subtitle"/>
          <p:cNvSpPr txBox="1">
            <a:spLocks noGrp="1"/>
          </p:cNvSpPr>
          <p:nvPr>
            <p:ph type="body" idx="21"/>
          </p:nvPr>
        </p:nvSpPr>
        <p:spPr>
          <a:prstGeom prst="rect">
            <a:avLst/>
          </a:prstGeom>
        </p:spPr>
        <p:txBody>
          <a:bodyPr/>
          <a:lstStyle/>
          <a:p>
            <a:endParaRPr/>
          </a:p>
        </p:txBody>
      </p:sp>
      <p:sp>
        <p:nvSpPr>
          <p:cNvPr id="293" name="10 questions on the System Usability Scale, 8 for the demo survey participants as they could not respond to questions about first hand experience. How far do you agree with the statement “I thought the system was easy to use”…"/>
          <p:cNvSpPr txBox="1">
            <a:spLocks noGrp="1"/>
          </p:cNvSpPr>
          <p:nvPr>
            <p:ph type="body" idx="1"/>
          </p:nvPr>
        </p:nvSpPr>
        <p:spPr>
          <a:prstGeom prst="rect">
            <a:avLst/>
          </a:prstGeom>
        </p:spPr>
        <p:txBody>
          <a:bodyPr/>
          <a:lstStyle/>
          <a:p>
            <a:r>
              <a:t>10 questions on the System Usability Scale, 8 for the demo survey participants as they could not respond to questions about first hand experience. How far do you agree with the statement “I thought the system was easy to use”</a:t>
            </a:r>
          </a:p>
          <a:p>
            <a:r>
              <a:t>Qualitative questions regarding the system, “What did you like about the system?”</a:t>
            </a:r>
          </a:p>
        </p:txBody>
      </p:sp>
      <p:pic>
        <p:nvPicPr>
          <p:cNvPr id="2" name="Audio 1">
            <a:hlinkClick r:id="" action="ppaction://media"/>
            <a:extLst>
              <a:ext uri="{FF2B5EF4-FFF2-40B4-BE49-F238E27FC236}">
                <a16:creationId xmlns:a16="http://schemas.microsoft.com/office/drawing/2014/main" id="{356CFB86-6212-71F4-4E79-B135A2F2D1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2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US responses"/>
          <p:cNvSpPr txBox="1">
            <a:spLocks noGrp="1"/>
          </p:cNvSpPr>
          <p:nvPr>
            <p:ph type="title"/>
          </p:nvPr>
        </p:nvSpPr>
        <p:spPr>
          <a:prstGeom prst="rect">
            <a:avLst/>
          </a:prstGeom>
        </p:spPr>
        <p:txBody>
          <a:bodyPr/>
          <a:lstStyle/>
          <a:p>
            <a:r>
              <a:t>SUS responses</a:t>
            </a:r>
          </a:p>
        </p:txBody>
      </p:sp>
      <p:sp>
        <p:nvSpPr>
          <p:cNvPr id="296" name="Slide Subtitle"/>
          <p:cNvSpPr txBox="1">
            <a:spLocks noGrp="1"/>
          </p:cNvSpPr>
          <p:nvPr>
            <p:ph type="body" idx="21"/>
          </p:nvPr>
        </p:nvSpPr>
        <p:spPr>
          <a:prstGeom prst="rect">
            <a:avLst/>
          </a:prstGeom>
        </p:spPr>
        <p:txBody>
          <a:bodyPr/>
          <a:lstStyle/>
          <a:p>
            <a:endParaRPr/>
          </a:p>
        </p:txBody>
      </p:sp>
      <p:sp>
        <p:nvSpPr>
          <p:cNvPr id="297" name="Slide bullet text"/>
          <p:cNvSpPr txBox="1">
            <a:spLocks noGrp="1"/>
          </p:cNvSpPr>
          <p:nvPr>
            <p:ph type="body" idx="1"/>
          </p:nvPr>
        </p:nvSpPr>
        <p:spPr>
          <a:prstGeom prst="rect">
            <a:avLst/>
          </a:prstGeom>
        </p:spPr>
        <p:txBody>
          <a:bodyPr/>
          <a:lstStyle/>
          <a:p>
            <a:endParaRPr/>
          </a:p>
        </p:txBody>
      </p:sp>
      <p:pic>
        <p:nvPicPr>
          <p:cNvPr id="298" name="multiple-boxplot.png" descr="multiple-boxplot.png"/>
          <p:cNvPicPr>
            <a:picLocks noChangeAspect="1"/>
          </p:cNvPicPr>
          <p:nvPr/>
        </p:nvPicPr>
        <p:blipFill>
          <a:blip r:embed="rId4"/>
          <a:stretch>
            <a:fillRect/>
          </a:stretch>
        </p:blipFill>
        <p:spPr>
          <a:xfrm>
            <a:off x="5689004" y="3349129"/>
            <a:ext cx="13005992" cy="9169813"/>
          </a:xfrm>
          <a:prstGeom prst="rect">
            <a:avLst/>
          </a:prstGeom>
          <a:ln w="12700">
            <a:miter lim="400000"/>
          </a:ln>
        </p:spPr>
      </p:pic>
      <p:pic>
        <p:nvPicPr>
          <p:cNvPr id="2" name="Audio 1">
            <a:hlinkClick r:id="" action="ppaction://media"/>
            <a:extLst>
              <a:ext uri="{FF2B5EF4-FFF2-40B4-BE49-F238E27FC236}">
                <a16:creationId xmlns:a16="http://schemas.microsoft.com/office/drawing/2014/main" id="{58AFAABF-190E-B983-5DF8-901BCCDCB2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2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Qualitative Feedback"/>
          <p:cNvSpPr txBox="1">
            <a:spLocks noGrp="1"/>
          </p:cNvSpPr>
          <p:nvPr>
            <p:ph type="title"/>
          </p:nvPr>
        </p:nvSpPr>
        <p:spPr>
          <a:prstGeom prst="rect">
            <a:avLst/>
          </a:prstGeom>
        </p:spPr>
        <p:txBody>
          <a:bodyPr/>
          <a:lstStyle/>
          <a:p>
            <a:r>
              <a:t>Qualitative Feedback</a:t>
            </a:r>
          </a:p>
        </p:txBody>
      </p:sp>
      <p:sp>
        <p:nvSpPr>
          <p:cNvPr id="301" name="Slide Subtitle"/>
          <p:cNvSpPr txBox="1">
            <a:spLocks noGrp="1"/>
          </p:cNvSpPr>
          <p:nvPr>
            <p:ph type="body" idx="21"/>
          </p:nvPr>
        </p:nvSpPr>
        <p:spPr>
          <a:prstGeom prst="rect">
            <a:avLst/>
          </a:prstGeom>
        </p:spPr>
        <p:txBody>
          <a:bodyPr/>
          <a:lstStyle/>
          <a:p>
            <a:endParaRPr/>
          </a:p>
        </p:txBody>
      </p:sp>
      <p:sp>
        <p:nvSpPr>
          <p:cNvPr id="302" name="’Very well presented...’, ’...intuitive’, ’Seemed quite straight forward’, ’looks very simple to use’, ’Clear titles’…"/>
          <p:cNvSpPr txBox="1">
            <a:spLocks noGrp="1"/>
          </p:cNvSpPr>
          <p:nvPr>
            <p:ph type="body" idx="1"/>
          </p:nvPr>
        </p:nvSpPr>
        <p:spPr>
          <a:prstGeom prst="rect">
            <a:avLst/>
          </a:prstGeom>
        </p:spPr>
        <p:txBody>
          <a:bodyPr/>
          <a:lstStyle/>
          <a:p>
            <a:r>
              <a:t>’Very well presented...’, ’...intuitive’, ’Seemed quite straight forward’, ’looks very simple to use’, ’Clear titles’</a:t>
            </a:r>
          </a:p>
          <a:p>
            <a:r>
              <a:t>Positive feedback regarding survey instrument</a:t>
            </a:r>
          </a:p>
          <a:p>
            <a:r>
              <a:t>Intuitive feedback on how axis titles should be set in a less time consuming manner</a:t>
            </a:r>
          </a:p>
        </p:txBody>
      </p:sp>
      <p:pic>
        <p:nvPicPr>
          <p:cNvPr id="2" name="Audio 1">
            <a:hlinkClick r:id="" action="ppaction://media"/>
            <a:extLst>
              <a:ext uri="{FF2B5EF4-FFF2-40B4-BE49-F238E27FC236}">
                <a16:creationId xmlns:a16="http://schemas.microsoft.com/office/drawing/2014/main" id="{93567626-8A06-8FDC-54E0-EB096DEED4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3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Ability to measure affective state"/>
          <p:cNvSpPr txBox="1">
            <a:spLocks noGrp="1"/>
          </p:cNvSpPr>
          <p:nvPr>
            <p:ph type="title"/>
          </p:nvPr>
        </p:nvSpPr>
        <p:spPr>
          <a:prstGeom prst="rect">
            <a:avLst/>
          </a:prstGeom>
        </p:spPr>
        <p:txBody>
          <a:bodyPr/>
          <a:lstStyle/>
          <a:p>
            <a:r>
              <a:t>Ability to measure affective state</a:t>
            </a:r>
          </a:p>
        </p:txBody>
      </p:sp>
      <p:sp>
        <p:nvSpPr>
          <p:cNvPr id="305" name="Slide Subtitle"/>
          <p:cNvSpPr txBox="1">
            <a:spLocks noGrp="1"/>
          </p:cNvSpPr>
          <p:nvPr>
            <p:ph type="body" idx="21"/>
          </p:nvPr>
        </p:nvSpPr>
        <p:spPr>
          <a:prstGeom prst="rect">
            <a:avLst/>
          </a:prstGeom>
        </p:spPr>
        <p:txBody>
          <a:bodyPr/>
          <a:lstStyle/>
          <a:p>
            <a:endParaRPr/>
          </a:p>
        </p:txBody>
      </p:sp>
      <p:sp>
        <p:nvSpPr>
          <p:cNvPr id="306" name="Most participants agreed with the statement “I found the survey method and feedback provided an effective method of determining my affective state regarding a lab’”"/>
          <p:cNvSpPr txBox="1">
            <a:spLocks noGrp="1"/>
          </p:cNvSpPr>
          <p:nvPr>
            <p:ph type="body" idx="1"/>
          </p:nvPr>
        </p:nvSpPr>
        <p:spPr>
          <a:prstGeom prst="rect">
            <a:avLst/>
          </a:prstGeom>
        </p:spPr>
        <p:txBody>
          <a:bodyPr/>
          <a:lstStyle/>
          <a:p>
            <a:r>
              <a:t>Most participants agreed with the statement “I found the survey method and feedback provided an effective method of determining my affective state regarding a lab’”</a:t>
            </a:r>
          </a:p>
        </p:txBody>
      </p:sp>
      <p:pic>
        <p:nvPicPr>
          <p:cNvPr id="2" name="Audio 1">
            <a:hlinkClick r:id="" action="ppaction://media"/>
            <a:extLst>
              <a:ext uri="{FF2B5EF4-FFF2-40B4-BE49-F238E27FC236}">
                <a16:creationId xmlns:a16="http://schemas.microsoft.com/office/drawing/2014/main" id="{7EB0924B-024D-F1A2-86E9-113A8FEFCB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2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Limitations"/>
          <p:cNvSpPr txBox="1">
            <a:spLocks noGrp="1"/>
          </p:cNvSpPr>
          <p:nvPr>
            <p:ph type="title"/>
          </p:nvPr>
        </p:nvSpPr>
        <p:spPr>
          <a:prstGeom prst="rect">
            <a:avLst/>
          </a:prstGeom>
        </p:spPr>
        <p:txBody>
          <a:bodyPr/>
          <a:lstStyle/>
          <a:p>
            <a:r>
              <a:t>Limitations</a:t>
            </a:r>
          </a:p>
        </p:txBody>
      </p:sp>
      <p:sp>
        <p:nvSpPr>
          <p:cNvPr id="309" name="Slide Subtitle"/>
          <p:cNvSpPr txBox="1">
            <a:spLocks noGrp="1"/>
          </p:cNvSpPr>
          <p:nvPr>
            <p:ph type="body" idx="21"/>
          </p:nvPr>
        </p:nvSpPr>
        <p:spPr>
          <a:prstGeom prst="rect">
            <a:avLst/>
          </a:prstGeom>
        </p:spPr>
        <p:txBody>
          <a:bodyPr/>
          <a:lstStyle/>
          <a:p>
            <a:endParaRPr/>
          </a:p>
        </p:txBody>
      </p:sp>
      <p:sp>
        <p:nvSpPr>
          <p:cNvPr id="310" name="Demographic was skewed to a number of non computer science students taking part in the survey, due to the nature of a convenience sample."/>
          <p:cNvSpPr txBox="1">
            <a:spLocks noGrp="1"/>
          </p:cNvSpPr>
          <p:nvPr>
            <p:ph type="body" idx="1"/>
          </p:nvPr>
        </p:nvSpPr>
        <p:spPr>
          <a:prstGeom prst="rect">
            <a:avLst/>
          </a:prstGeom>
        </p:spPr>
        <p:txBody>
          <a:bodyPr/>
          <a:lstStyle/>
          <a:p>
            <a:r>
              <a:t>Demographic was skewed to a number of non computer science students taking part in the survey, due to the nature of a convenience sample.</a:t>
            </a:r>
          </a:p>
        </p:txBody>
      </p:sp>
      <p:pic>
        <p:nvPicPr>
          <p:cNvPr id="2" name="Audio 1">
            <a:hlinkClick r:id="" action="ppaction://media"/>
            <a:extLst>
              <a:ext uri="{FF2B5EF4-FFF2-40B4-BE49-F238E27FC236}">
                <a16:creationId xmlns:a16="http://schemas.microsoft.com/office/drawing/2014/main" id="{F74A512B-0F06-8016-32EA-883C1DE99D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3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onclusions"/>
          <p:cNvSpPr txBox="1">
            <a:spLocks noGrp="1"/>
          </p:cNvSpPr>
          <p:nvPr>
            <p:ph type="title"/>
          </p:nvPr>
        </p:nvSpPr>
        <p:spPr>
          <a:prstGeom prst="rect">
            <a:avLst/>
          </a:prstGeom>
        </p:spPr>
        <p:txBody>
          <a:bodyPr/>
          <a:lstStyle/>
          <a:p>
            <a:r>
              <a:t>Conclusions</a:t>
            </a:r>
          </a:p>
        </p:txBody>
      </p:sp>
      <p:sp>
        <p:nvSpPr>
          <p:cNvPr id="313" name="Slide Subtitle"/>
          <p:cNvSpPr txBox="1">
            <a:spLocks noGrp="1"/>
          </p:cNvSpPr>
          <p:nvPr>
            <p:ph type="body" idx="21"/>
          </p:nvPr>
        </p:nvSpPr>
        <p:spPr>
          <a:prstGeom prst="rect">
            <a:avLst/>
          </a:prstGeom>
        </p:spPr>
        <p:txBody>
          <a:bodyPr/>
          <a:lstStyle/>
          <a:p>
            <a:endParaRPr/>
          </a:p>
        </p:txBody>
      </p:sp>
      <p:sp>
        <p:nvSpPr>
          <p:cNvPr id="314" name="The project completed its goal and fulfilled all high priority requirements…"/>
          <p:cNvSpPr txBox="1">
            <a:spLocks noGrp="1"/>
          </p:cNvSpPr>
          <p:nvPr>
            <p:ph type="body" idx="1"/>
          </p:nvPr>
        </p:nvSpPr>
        <p:spPr>
          <a:prstGeom prst="rect">
            <a:avLst/>
          </a:prstGeom>
        </p:spPr>
        <p:txBody>
          <a:bodyPr/>
          <a:lstStyle/>
          <a:p>
            <a:r>
              <a:t>The project completed its goal and fulfilled all high priority requirements</a:t>
            </a:r>
          </a:p>
          <a:p>
            <a:r>
              <a:t>Future:</a:t>
            </a:r>
          </a:p>
          <a:p>
            <a:pPr lvl="1"/>
            <a:r>
              <a:t>Push notifications</a:t>
            </a:r>
          </a:p>
          <a:p>
            <a:pPr lvl="1"/>
            <a:r>
              <a:t>Bulk upload of students</a:t>
            </a:r>
          </a:p>
          <a:p>
            <a:r>
              <a:t>Reflections</a:t>
            </a:r>
          </a:p>
        </p:txBody>
      </p:sp>
      <p:pic>
        <p:nvPicPr>
          <p:cNvPr id="2" name="Audio 1">
            <a:hlinkClick r:id="" action="ppaction://media"/>
            <a:extLst>
              <a:ext uri="{FF2B5EF4-FFF2-40B4-BE49-F238E27FC236}">
                <a16:creationId xmlns:a16="http://schemas.microsoft.com/office/drawing/2014/main" id="{7B1C1774-F3A3-48CF-63C7-5085315FA9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9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terature Review"/>
          <p:cNvSpPr txBox="1">
            <a:spLocks noGrp="1"/>
          </p:cNvSpPr>
          <p:nvPr>
            <p:ph type="title"/>
          </p:nvPr>
        </p:nvSpPr>
        <p:spPr>
          <a:prstGeom prst="rect">
            <a:avLst/>
          </a:prstGeom>
        </p:spPr>
        <p:txBody>
          <a:bodyPr/>
          <a:lstStyle/>
          <a:p>
            <a:r>
              <a:t>Literature Review</a:t>
            </a:r>
          </a:p>
        </p:txBody>
      </p:sp>
      <p:sp>
        <p:nvSpPr>
          <p:cNvPr id="162" name="Studies suggested that students who are more novice to programming may have a more skewed perception of how they are performing…"/>
          <p:cNvSpPr txBox="1">
            <a:spLocks noGrp="1"/>
          </p:cNvSpPr>
          <p:nvPr>
            <p:ph type="body" idx="1"/>
          </p:nvPr>
        </p:nvSpPr>
        <p:spPr>
          <a:prstGeom prst="rect">
            <a:avLst/>
          </a:prstGeom>
        </p:spPr>
        <p:txBody>
          <a:bodyPr/>
          <a:lstStyle/>
          <a:p>
            <a:r>
              <a:t>Studies suggested that students who are more novice to programming may have a more skewed perception of how they are performing</a:t>
            </a:r>
          </a:p>
          <a:p>
            <a:r>
              <a:t>More frequent moments of negative self assessment leads to lower performance </a:t>
            </a:r>
          </a:p>
          <a:p>
            <a:r>
              <a:t>Transparency on students’ affective state relative to other students may provide an earlier indication of falling behind and provide the opportunity to self regulate at an earlier stage</a:t>
            </a:r>
          </a:p>
        </p:txBody>
      </p:sp>
      <p:pic>
        <p:nvPicPr>
          <p:cNvPr id="2" name="Audio 1">
            <a:hlinkClick r:id="" action="ppaction://media"/>
            <a:extLst>
              <a:ext uri="{FF2B5EF4-FFF2-40B4-BE49-F238E27FC236}">
                <a16:creationId xmlns:a16="http://schemas.microsoft.com/office/drawing/2014/main" id="{E6745CF7-A943-8594-D81B-1E6F8266FD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6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Existing Applications"/>
          <p:cNvSpPr txBox="1">
            <a:spLocks noGrp="1"/>
          </p:cNvSpPr>
          <p:nvPr>
            <p:ph type="title"/>
          </p:nvPr>
        </p:nvSpPr>
        <p:spPr>
          <a:prstGeom prst="rect">
            <a:avLst/>
          </a:prstGeom>
        </p:spPr>
        <p:txBody>
          <a:bodyPr/>
          <a:lstStyle/>
          <a:p>
            <a:r>
              <a:t>Existing Applications</a:t>
            </a:r>
          </a:p>
        </p:txBody>
      </p:sp>
      <p:sp>
        <p:nvSpPr>
          <p:cNvPr id="165" name="Student affect tool…"/>
          <p:cNvSpPr txBox="1">
            <a:spLocks noGrp="1"/>
          </p:cNvSpPr>
          <p:nvPr>
            <p:ph type="body" idx="1"/>
          </p:nvPr>
        </p:nvSpPr>
        <p:spPr>
          <a:prstGeom prst="rect">
            <a:avLst/>
          </a:prstGeom>
        </p:spPr>
        <p:txBody>
          <a:bodyPr/>
          <a:lstStyle/>
          <a:p>
            <a:pPr>
              <a:defRPr b="1"/>
            </a:pPr>
            <a:r>
              <a:t>Student affect tool</a:t>
            </a:r>
          </a:p>
          <a:p>
            <a:pPr lvl="1"/>
            <a:r>
              <a:t>Couldn’t be accessed from anywhere but university machines</a:t>
            </a:r>
          </a:p>
          <a:p>
            <a:pPr lvl="1"/>
            <a:r>
              <a:t>Did not provide insight into responses for students</a:t>
            </a:r>
          </a:p>
        </p:txBody>
      </p:sp>
      <p:pic>
        <p:nvPicPr>
          <p:cNvPr id="166" name="Screenshot 2023-03-24 at 02.37.22.png" descr="Screenshot 2023-03-24 at 02.37.22.png"/>
          <p:cNvPicPr>
            <a:picLocks noChangeAspect="1"/>
          </p:cNvPicPr>
          <p:nvPr/>
        </p:nvPicPr>
        <p:blipFill>
          <a:blip r:embed="rId5"/>
          <a:stretch>
            <a:fillRect/>
          </a:stretch>
        </p:blipFill>
        <p:spPr>
          <a:xfrm>
            <a:off x="16953258" y="8198844"/>
            <a:ext cx="6389583" cy="3863470"/>
          </a:xfrm>
          <a:prstGeom prst="rect">
            <a:avLst/>
          </a:prstGeom>
          <a:ln w="12700">
            <a:miter lim="400000"/>
          </a:ln>
        </p:spPr>
      </p:pic>
      <p:pic>
        <p:nvPicPr>
          <p:cNvPr id="2" name="Audio 1">
            <a:hlinkClick r:id="" action="ppaction://media"/>
            <a:extLst>
              <a:ext uri="{FF2B5EF4-FFF2-40B4-BE49-F238E27FC236}">
                <a16:creationId xmlns:a16="http://schemas.microsoft.com/office/drawing/2014/main" id="{337C94C2-E73A-E42A-CB3B-63B596A18F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355300" y="12687300"/>
            <a:ext cx="812800" cy="812800"/>
          </a:xfrm>
          <a:prstGeom prst="rect">
            <a:avLst/>
          </a:prstGeom>
        </p:spPr>
      </p:pic>
    </p:spTree>
  </p:cSld>
  <p:clrMapOvr>
    <a:masterClrMapping/>
  </p:clrMapOvr>
  <p:transition spd="med" advTm="4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heck in"/>
          <p:cNvSpPr txBox="1">
            <a:spLocks noGrp="1"/>
          </p:cNvSpPr>
          <p:nvPr>
            <p:ph type="title"/>
          </p:nvPr>
        </p:nvSpPr>
        <p:spPr>
          <a:prstGeom prst="rect">
            <a:avLst/>
          </a:prstGeom>
        </p:spPr>
        <p:txBody>
          <a:bodyPr/>
          <a:lstStyle/>
          <a:p>
            <a:r>
              <a:t>Check in</a:t>
            </a:r>
          </a:p>
        </p:txBody>
      </p:sp>
      <p:sp>
        <p:nvSpPr>
          <p:cNvPr id="169" name="Provided feedback from tutor…"/>
          <p:cNvSpPr txBox="1">
            <a:spLocks noGrp="1"/>
          </p:cNvSpPr>
          <p:nvPr>
            <p:ph type="body" idx="1"/>
          </p:nvPr>
        </p:nvSpPr>
        <p:spPr>
          <a:prstGeom prst="rect">
            <a:avLst/>
          </a:prstGeom>
        </p:spPr>
        <p:txBody>
          <a:bodyPr/>
          <a:lstStyle/>
          <a:p>
            <a:r>
              <a:t>Provided feedback from tutor</a:t>
            </a:r>
          </a:p>
          <a:p>
            <a:r>
              <a:t>Did not give insight into other students</a:t>
            </a:r>
          </a:p>
          <a:p>
            <a:r>
              <a:t>Web application, not as accessible for students to report emotions in momentary fashion</a:t>
            </a:r>
          </a:p>
        </p:txBody>
      </p:sp>
      <p:pic>
        <p:nvPicPr>
          <p:cNvPr id="170" name="Screenshot 2023-03-24 at 02.39.05.png" descr="Screenshot 2023-03-24 at 02.39.05.png"/>
          <p:cNvPicPr>
            <a:picLocks noChangeAspect="1"/>
          </p:cNvPicPr>
          <p:nvPr/>
        </p:nvPicPr>
        <p:blipFill>
          <a:blip r:embed="rId5"/>
          <a:stretch>
            <a:fillRect/>
          </a:stretch>
        </p:blipFill>
        <p:spPr>
          <a:xfrm>
            <a:off x="17674801" y="1510782"/>
            <a:ext cx="4809235" cy="3841523"/>
          </a:xfrm>
          <a:prstGeom prst="rect">
            <a:avLst/>
          </a:prstGeom>
          <a:ln w="12700">
            <a:miter lim="400000"/>
          </a:ln>
        </p:spPr>
      </p:pic>
      <p:pic>
        <p:nvPicPr>
          <p:cNvPr id="2" name="Audio 1">
            <a:hlinkClick r:id="" action="ppaction://media"/>
            <a:extLst>
              <a:ext uri="{FF2B5EF4-FFF2-40B4-BE49-F238E27FC236}">
                <a16:creationId xmlns:a16="http://schemas.microsoft.com/office/drawing/2014/main" id="{A2108894-77CB-42F2-A4DF-DD765F01EE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355300" y="12687300"/>
            <a:ext cx="812800" cy="812800"/>
          </a:xfrm>
          <a:prstGeom prst="rect">
            <a:avLst/>
          </a:prstGeom>
        </p:spPr>
      </p:pic>
    </p:spTree>
  </p:cSld>
  <p:clrMapOvr>
    <a:masterClrMapping/>
  </p:clrMapOvr>
  <p:transition spd="med" advTm="2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quirements survey"/>
          <p:cNvSpPr txBox="1">
            <a:spLocks noGrp="1"/>
          </p:cNvSpPr>
          <p:nvPr>
            <p:ph type="title"/>
          </p:nvPr>
        </p:nvSpPr>
        <p:spPr>
          <a:prstGeom prst="rect">
            <a:avLst/>
          </a:prstGeom>
        </p:spPr>
        <p:txBody>
          <a:bodyPr/>
          <a:lstStyle/>
          <a:p>
            <a:r>
              <a:t>Requirements survey</a:t>
            </a:r>
          </a:p>
        </p:txBody>
      </p:sp>
      <p:sp>
        <p:nvSpPr>
          <p:cNvPr id="173" name="Slide Subtitle"/>
          <p:cNvSpPr txBox="1">
            <a:spLocks noGrp="1"/>
          </p:cNvSpPr>
          <p:nvPr>
            <p:ph type="body" idx="21"/>
          </p:nvPr>
        </p:nvSpPr>
        <p:spPr>
          <a:prstGeom prst="rect">
            <a:avLst/>
          </a:prstGeom>
        </p:spPr>
        <p:txBody>
          <a:bodyPr/>
          <a:lstStyle/>
          <a:p>
            <a:endParaRPr/>
          </a:p>
        </p:txBody>
      </p:sp>
      <p:sp>
        <p:nvSpPr>
          <p:cNvPr id="174" name="Investigated the importance of elements on the draft list of requirements…"/>
          <p:cNvSpPr txBox="1">
            <a:spLocks noGrp="1"/>
          </p:cNvSpPr>
          <p:nvPr>
            <p:ph type="body" idx="1"/>
          </p:nvPr>
        </p:nvSpPr>
        <p:spPr>
          <a:prstGeom prst="rect">
            <a:avLst/>
          </a:prstGeom>
        </p:spPr>
        <p:txBody>
          <a:bodyPr/>
          <a:lstStyle/>
          <a:p>
            <a:r>
              <a:t>Investigated the importance of elements on the draft list of requirements</a:t>
            </a:r>
          </a:p>
          <a:p>
            <a:r>
              <a:t>Found that most students would like to be able to compare their affective state with other students</a:t>
            </a:r>
          </a:p>
        </p:txBody>
      </p:sp>
      <p:pic>
        <p:nvPicPr>
          <p:cNvPr id="175" name="Screenshot 2023-03-24 at 09.52.44.png" descr="Screenshot 2023-03-24 at 09.52.44.png"/>
          <p:cNvPicPr>
            <a:picLocks noChangeAspect="1"/>
          </p:cNvPicPr>
          <p:nvPr/>
        </p:nvPicPr>
        <p:blipFill>
          <a:blip r:embed="rId5"/>
          <a:stretch>
            <a:fillRect/>
          </a:stretch>
        </p:blipFill>
        <p:spPr>
          <a:xfrm>
            <a:off x="14193656" y="9888394"/>
            <a:ext cx="8610601" cy="1993901"/>
          </a:xfrm>
          <a:prstGeom prst="rect">
            <a:avLst/>
          </a:prstGeom>
          <a:ln w="12700">
            <a:miter lim="400000"/>
          </a:ln>
        </p:spPr>
      </p:pic>
      <p:pic>
        <p:nvPicPr>
          <p:cNvPr id="2" name="Audio 1">
            <a:hlinkClick r:id="" action="ppaction://media"/>
            <a:extLst>
              <a:ext uri="{FF2B5EF4-FFF2-40B4-BE49-F238E27FC236}">
                <a16:creationId xmlns:a16="http://schemas.microsoft.com/office/drawing/2014/main" id="{0D28F22D-4F85-4F65-3C2C-A83B8F8F6A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355300" y="12687300"/>
            <a:ext cx="812800" cy="812800"/>
          </a:xfrm>
          <a:prstGeom prst="rect">
            <a:avLst/>
          </a:prstGeom>
        </p:spPr>
      </p:pic>
    </p:spTree>
  </p:cSld>
  <p:clrMapOvr>
    <a:masterClrMapping/>
  </p:clrMapOvr>
  <p:transition spd="med" advTm="1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quirements"/>
          <p:cNvSpPr txBox="1">
            <a:spLocks noGrp="1"/>
          </p:cNvSpPr>
          <p:nvPr>
            <p:ph type="title"/>
          </p:nvPr>
        </p:nvSpPr>
        <p:spPr>
          <a:prstGeom prst="rect">
            <a:avLst/>
          </a:prstGeom>
        </p:spPr>
        <p:txBody>
          <a:bodyPr/>
          <a:lstStyle/>
          <a:p>
            <a:r>
              <a:t>Requirements</a:t>
            </a:r>
          </a:p>
        </p:txBody>
      </p:sp>
      <p:sp>
        <p:nvSpPr>
          <p:cNvPr id="178" name="Organised with MoSCoW prioritisation method…"/>
          <p:cNvSpPr txBox="1">
            <a:spLocks noGrp="1"/>
          </p:cNvSpPr>
          <p:nvPr>
            <p:ph type="body" idx="1"/>
          </p:nvPr>
        </p:nvSpPr>
        <p:spPr>
          <a:prstGeom prst="rect">
            <a:avLst/>
          </a:prstGeom>
        </p:spPr>
        <p:txBody>
          <a:bodyPr/>
          <a:lstStyle/>
          <a:p>
            <a:pPr marL="566927" indent="-566927" defTabSz="2267655">
              <a:spcBef>
                <a:spcPts val="4100"/>
              </a:spcBef>
              <a:defRPr sz="4464"/>
            </a:pPr>
            <a:r>
              <a:t>Organised with MoSCoW prioritisation method</a:t>
            </a:r>
          </a:p>
          <a:p>
            <a:pPr marL="566927" indent="-566927" defTabSz="2267655">
              <a:spcBef>
                <a:spcPts val="4100"/>
              </a:spcBef>
              <a:defRPr sz="4464"/>
            </a:pPr>
            <a:r>
              <a:t>Main MUST HAVE requirements were</a:t>
            </a:r>
          </a:p>
          <a:p>
            <a:pPr marL="1133855" lvl="1" indent="-566927" defTabSz="2267655">
              <a:spcBef>
                <a:spcPts val="4100"/>
              </a:spcBef>
              <a:defRPr sz="4464"/>
            </a:pPr>
            <a:r>
              <a:t>Dashboard for tutor and students</a:t>
            </a:r>
          </a:p>
          <a:p>
            <a:pPr marL="1133855" lvl="1" indent="-566927" defTabSz="2267655">
              <a:spcBef>
                <a:spcPts val="4100"/>
              </a:spcBef>
              <a:defRPr sz="4464"/>
            </a:pPr>
            <a:r>
              <a:t>Students reply to a survey on a 2D grid with negative and positive axes</a:t>
            </a:r>
          </a:p>
          <a:p>
            <a:pPr marL="1133855" lvl="1" indent="-566927" defTabSz="2267655">
              <a:spcBef>
                <a:spcPts val="4100"/>
              </a:spcBef>
              <a:defRPr sz="4464"/>
            </a:pPr>
            <a:r>
              <a:t>Survey provides feedback based on other students’ responses to the same survey</a:t>
            </a:r>
          </a:p>
          <a:p>
            <a:pPr marL="1133855" lvl="1" indent="-566927" defTabSz="2267655">
              <a:spcBef>
                <a:spcPts val="4100"/>
              </a:spcBef>
              <a:defRPr sz="4464"/>
            </a:pPr>
            <a:r>
              <a:t>Survey provides feedback based on other tutor defined risk zones</a:t>
            </a:r>
          </a:p>
          <a:p>
            <a:pPr marL="1133855" lvl="1" indent="-566927" defTabSz="2267655">
              <a:spcBef>
                <a:spcPts val="4100"/>
              </a:spcBef>
              <a:defRPr sz="4464"/>
            </a:pPr>
            <a:r>
              <a:t>Shows feedback in plain English</a:t>
            </a:r>
          </a:p>
        </p:txBody>
      </p:sp>
      <p:pic>
        <p:nvPicPr>
          <p:cNvPr id="2" name="Audio 1">
            <a:hlinkClick r:id="" action="ppaction://media"/>
            <a:extLst>
              <a:ext uri="{FF2B5EF4-FFF2-40B4-BE49-F238E27FC236}">
                <a16:creationId xmlns:a16="http://schemas.microsoft.com/office/drawing/2014/main" id="{82618B5A-DC1D-4B15-DC73-F10A7CEEC8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355300" y="12687300"/>
            <a:ext cx="812800" cy="812800"/>
          </a:xfrm>
          <a:prstGeom prst="rect">
            <a:avLst/>
          </a:prstGeom>
        </p:spPr>
      </p:pic>
    </p:spTree>
  </p:cSld>
  <p:clrMapOvr>
    <a:masterClrMapping/>
  </p:clrMapOvr>
  <p:transition spd="med" advTm="1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Design"/>
          <p:cNvSpPr txBox="1">
            <a:spLocks noGrp="1"/>
          </p:cNvSpPr>
          <p:nvPr>
            <p:ph type="title"/>
          </p:nvPr>
        </p:nvSpPr>
        <p:spPr>
          <a:prstGeom prst="rect">
            <a:avLst/>
          </a:prstGeom>
        </p:spPr>
        <p:txBody>
          <a:bodyPr/>
          <a:lstStyle/>
          <a:p>
            <a:r>
              <a:t>Design</a:t>
            </a:r>
          </a:p>
        </p:txBody>
      </p:sp>
      <p:sp>
        <p:nvSpPr>
          <p:cNvPr id="181" name="Slide Subtitle"/>
          <p:cNvSpPr txBox="1">
            <a:spLocks noGrp="1"/>
          </p:cNvSpPr>
          <p:nvPr>
            <p:ph type="body" idx="21"/>
          </p:nvPr>
        </p:nvSpPr>
        <p:spPr>
          <a:prstGeom prst="rect">
            <a:avLst/>
          </a:prstGeom>
        </p:spPr>
        <p:txBody>
          <a:bodyPr/>
          <a:lstStyle/>
          <a:p>
            <a:endParaRPr/>
          </a:p>
        </p:txBody>
      </p:sp>
      <p:sp>
        <p:nvSpPr>
          <p:cNvPr id="182" name="Algorithm design"/>
          <p:cNvSpPr txBox="1">
            <a:spLocks noGrp="1"/>
          </p:cNvSpPr>
          <p:nvPr>
            <p:ph type="body" idx="1"/>
          </p:nvPr>
        </p:nvSpPr>
        <p:spPr>
          <a:prstGeom prst="rect">
            <a:avLst/>
          </a:prstGeom>
        </p:spPr>
        <p:txBody>
          <a:bodyPr/>
          <a:lstStyle/>
          <a:p>
            <a:r>
              <a:t>Algorithm design</a:t>
            </a:r>
          </a:p>
        </p:txBody>
      </p:sp>
      <p:pic>
        <p:nvPicPr>
          <p:cNvPr id="183" name="Screenshot 2023-03-24 at 02.41.03.png" descr="Screenshot 2023-03-24 at 02.41.03.png"/>
          <p:cNvPicPr>
            <a:picLocks noChangeAspect="1"/>
          </p:cNvPicPr>
          <p:nvPr/>
        </p:nvPicPr>
        <p:blipFill>
          <a:blip r:embed="rId4"/>
          <a:stretch>
            <a:fillRect/>
          </a:stretch>
        </p:blipFill>
        <p:spPr>
          <a:xfrm>
            <a:off x="5216571" y="6588945"/>
            <a:ext cx="13085888" cy="3575130"/>
          </a:xfrm>
          <a:prstGeom prst="rect">
            <a:avLst/>
          </a:prstGeom>
          <a:ln w="12700">
            <a:miter lim="400000"/>
          </a:ln>
        </p:spPr>
      </p:pic>
      <p:pic>
        <p:nvPicPr>
          <p:cNvPr id="2" name="Audio 1">
            <a:hlinkClick r:id="" action="ppaction://media"/>
            <a:extLst>
              <a:ext uri="{FF2B5EF4-FFF2-40B4-BE49-F238E27FC236}">
                <a16:creationId xmlns:a16="http://schemas.microsoft.com/office/drawing/2014/main" id="{B2803F79-D4A2-61DB-4377-5FE4496194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p:transition spd="med" advTm="4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2.xml><?xml version="1.0" encoding="utf-8"?>
<p:tagLst xmlns:a="http://schemas.openxmlformats.org/drawingml/2006/main" xmlns:r="http://schemas.openxmlformats.org/officeDocument/2006/relationships" xmlns:p="http://schemas.openxmlformats.org/presentationml/2006/main">
  <p:tag name="TIMING" val="|0.1"/>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972</Words>
  <Application>Microsoft Macintosh PowerPoint</Application>
  <PresentationFormat>Custom</PresentationFormat>
  <Paragraphs>123</Paragraphs>
  <Slides>35</Slides>
  <Notes>7</Notes>
  <HiddenSlides>0</HiddenSlides>
  <MMClips>36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Helvetica Neue</vt:lpstr>
      <vt:lpstr>Helvetica Neue Medium</vt:lpstr>
      <vt:lpstr>21_BasicWhite</vt:lpstr>
      <vt:lpstr>Investigating Students Affective States using Affective Survey Software</vt:lpstr>
      <vt:lpstr>Project Motivations</vt:lpstr>
      <vt:lpstr>Aims</vt:lpstr>
      <vt:lpstr>Literature Review</vt:lpstr>
      <vt:lpstr>Existing Applications</vt:lpstr>
      <vt:lpstr>Check in</vt:lpstr>
      <vt:lpstr>Requirements survey</vt:lpstr>
      <vt:lpstr>Requirements</vt:lpstr>
      <vt:lpstr>Design</vt:lpstr>
      <vt:lpstr>Wireframes</vt:lpstr>
      <vt:lpstr>Sitemap</vt:lpstr>
      <vt:lpstr>Activity Diagram</vt:lpstr>
      <vt:lpstr>Database design</vt:lpstr>
      <vt:lpstr>Development Process</vt:lpstr>
      <vt:lpstr>Implementation</vt:lpstr>
      <vt:lpstr>Implementation</vt:lpstr>
      <vt:lpstr>JWTokens</vt:lpstr>
      <vt:lpstr>Django models</vt:lpstr>
      <vt:lpstr>FlatList implementation of the 2D grid</vt:lpstr>
      <vt:lpstr>Demo</vt:lpstr>
      <vt:lpstr>Displaying Risks</vt:lpstr>
      <vt:lpstr>Demo</vt:lpstr>
      <vt:lpstr>Flagging Students</vt:lpstr>
      <vt:lpstr>Demo</vt:lpstr>
      <vt:lpstr>Notifications</vt:lpstr>
      <vt:lpstr>Manual Testing</vt:lpstr>
      <vt:lpstr>Evaluation</vt:lpstr>
      <vt:lpstr>Evaluation</vt:lpstr>
      <vt:lpstr>Tasks</vt:lpstr>
      <vt:lpstr>Questions</vt:lpstr>
      <vt:lpstr>SUS responses</vt:lpstr>
      <vt:lpstr>Qualitative Feedback</vt:lpstr>
      <vt:lpstr>Ability to measure affective state</vt:lpstr>
      <vt:lpstr>Limitations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Students Affective States using Affective Survey Software</dc:title>
  <cp:lastModifiedBy>Evie Stokes (student)</cp:lastModifiedBy>
  <cp:revision>2</cp:revision>
  <dcterms:modified xsi:type="dcterms:W3CDTF">2023-03-24T13:41:28Z</dcterms:modified>
</cp:coreProperties>
</file>